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7620000" cx="1016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Shape 10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762000" y="2366963"/>
            <a:ext cx="8636100" cy="1633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524000" y="4318000"/>
            <a:ext cx="7112099" cy="1947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803275" y="4895850"/>
            <a:ext cx="8636100" cy="15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4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803275" y="3228975"/>
            <a:ext cx="8636100" cy="16667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 rot="5400000">
            <a:off x="5269699" y="2645475"/>
            <a:ext cx="6097500" cy="2159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x="875549" y="562724"/>
            <a:ext cx="60975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 rot="5400000">
            <a:off x="2793199" y="168974"/>
            <a:ext cx="4573500" cy="863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1990725" y="5334000"/>
            <a:ext cx="6096000" cy="630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1" name="Shape 31"/>
          <p:cNvSpPr/>
          <p:nvPr>
            <p:ph idx="2" type="pic"/>
          </p:nvPr>
        </p:nvSpPr>
        <p:spPr>
          <a:xfrm>
            <a:off x="1990725" y="681037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1990725" y="5964237"/>
            <a:ext cx="6096000" cy="893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508000" y="303212"/>
            <a:ext cx="3343200" cy="1290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1" i="0" sz="20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3971925" y="303212"/>
            <a:ext cx="5680199" cy="6503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508000" y="1593850"/>
            <a:ext cx="3343200" cy="5213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1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9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type="title"/>
          </p:nvPr>
        </p:nvSpPr>
        <p:spPr>
          <a:xfrm>
            <a:off x="508000" y="304800"/>
            <a:ext cx="9144000" cy="1269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508000" y="1704975"/>
            <a:ext cx="4489500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2" type="body"/>
          </p:nvPr>
        </p:nvSpPr>
        <p:spPr>
          <a:xfrm>
            <a:off x="508000" y="2416175"/>
            <a:ext cx="4489500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3" type="body"/>
          </p:nvPr>
        </p:nvSpPr>
        <p:spPr>
          <a:xfrm>
            <a:off x="5160962" y="1704975"/>
            <a:ext cx="4490999" cy="71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1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4" type="body"/>
          </p:nvPr>
        </p:nvSpPr>
        <p:spPr>
          <a:xfrm>
            <a:off x="5160962" y="2416175"/>
            <a:ext cx="4490999" cy="4391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81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31750" lvl="1" marL="74295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1143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25400" lvl="3" marL="1600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25400" lvl="4" marL="20574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25400" lvl="5" marL="25146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25400" lvl="6" marL="2971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25400" lvl="7" marL="34290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25400" lvl="8" marL="38862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6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7620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2" type="body"/>
          </p:nvPr>
        </p:nvSpPr>
        <p:spPr>
          <a:xfrm>
            <a:off x="5156200" y="2200275"/>
            <a:ext cx="42417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127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19050" lvl="1" marL="74295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25400" lvl="2" marL="1143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600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2057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514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2971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3429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3886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1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Times New Roman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635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698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254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254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254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254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254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254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762000" y="6942135"/>
            <a:ext cx="2117700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470275" y="6942135"/>
            <a:ext cx="32195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7280275" y="6942135"/>
            <a:ext cx="2119199" cy="509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0.png"/><Relationship Id="rId4" Type="http://schemas.openxmlformats.org/officeDocument/2006/relationships/hyperlink" Target="https://www.youtube.com/watch?v=PG_Jowv6zKA&amp;list=PL9mzuSwws3un1yf8GctITIXwhHlD4ObAx&amp;t=49s&amp;index=68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0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Bell Work 2/10/17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Form sentences: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/ marcar un tanto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/ aplaudir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/ bloquear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Nosotros / jugar</a:t>
            </a:r>
          </a:p>
          <a:p>
            <a:pPr indent="-42545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  <a:buAutoNum type="arabicPeriod"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/ lanzar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will turn these week’s bellwork in with next week’s.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¡Baile Viernes!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https://www.youtube.com/watch?v=PG_Jowv6zKA&amp;list=PL9mzuSwws3un1yf8GctITIXwhHlD4ObAx&amp;t=49s&amp;index=68</a:t>
            </a: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Antes de Prueba Repaso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E--&gt;IE 5 verbos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O--&gt;UE 4 verbos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U--&gt;UE 1 verbo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1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Flashcard check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Prueba</a:t>
            </a:r>
          </a:p>
        </p:txBody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Get out a half sheet of paper.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Label it 1-7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3 Bonus questions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1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You only have to write the answer.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x="762000" y="676275"/>
            <a:ext cx="8636100" cy="1271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99"/>
              </a:buClr>
              <a:buSzPct val="25000"/>
              <a:buFont typeface="Arial"/>
              <a:buNone/>
            </a:pPr>
            <a:r>
              <a:rPr lang="en-US" sz="4900">
                <a:solidFill>
                  <a:srgbClr val="FFFF99"/>
                </a:solidFill>
                <a:latin typeface="Arial"/>
                <a:ea typeface="Arial"/>
                <a:cs typeface="Arial"/>
                <a:sym typeface="Arial"/>
              </a:rPr>
              <a:t>Prueba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762000" y="2200275"/>
            <a:ext cx="8636100" cy="45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rIns="0" tIns="0">
            <a:noAutofit/>
          </a:bodyPr>
          <a:lstStyle/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Yo __1__ (jugar) mucho al fútbol y mi amiga Carla __2__ (jugar) mucho también pero ahora no __3__ (poder).</a:t>
            </a:r>
          </a:p>
          <a:p>
            <a:pPr indent="0" lvl="0" marL="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	Vamos a hablar con Carla.</a:t>
            </a:r>
          </a:p>
          <a:p>
            <a:pPr indent="-4572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“Carla, ¿por qué no __4__(poder) jugar con nosotras?</a:t>
            </a:r>
          </a:p>
          <a:p>
            <a:pPr indent="-457200" lvl="0" marL="457200" marR="0" rtl="0" algn="l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Font typeface="Arial"/>
            </a:pPr>
            <a:r>
              <a:rPr lang="en-US" sz="36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“Yo __5__ (querer) pero no __6__ (poder). __7__ (Querer) volver a casa.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