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 10/20/16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Workbook page 2.6 C. 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Leave the page in the workbook. Write on the workbook page. Return your workbook after you complete the assignment.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La Casa Vocabulario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4225" y="1700050"/>
            <a:ext cx="49419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tener… años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casa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cuartos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sala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comedor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cocina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cuarto de dormir,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recámara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cuarto de baño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jardín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flor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árbol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98" name="Shape 98"/>
          <p:cNvSpPr txBox="1"/>
          <p:nvPr>
            <p:ph idx="2" type="body"/>
          </p:nvPr>
        </p:nvSpPr>
        <p:spPr>
          <a:xfrm>
            <a:off x="5256250" y="1700050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69850" lvl="0" mar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edificio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casa de apartamentos  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apartamento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piso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La Casa Vocabulario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los muebles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sofá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silla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mesa, la mesita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lámpara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cama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garaje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carro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privado(a)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viejo(a)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105" name="Shape 105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ciudad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las afueras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los suburbios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bicicleta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hay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cada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otro(a)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 lado de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delante de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detrás de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alrededor 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Español a Inglés </a:t>
            </a:r>
          </a:p>
        </p:txBody>
      </p:sp>
      <p:sp>
        <p:nvSpPr>
          <p:cNvPr id="111" name="Shape 11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Gramática</a:t>
            </a:r>
          </a:p>
        </p:txBody>
      </p:sp>
      <p:sp>
        <p:nvSpPr>
          <p:cNvPr id="117" name="Shape 11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Adjetivos posesivos</a:t>
            </a:r>
          </a:p>
          <a:p>
            <a:pPr lv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Possessive Adjectives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</a:t>
            </a:r>
            <a:r>
              <a:rPr b="1"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abuelo		</a:t>
            </a:r>
            <a:r>
              <a:rPr b="1"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abuela	</a:t>
            </a:r>
            <a:r>
              <a:rPr b="1"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</a:t>
            </a:r>
            <a:r>
              <a:rPr b="1"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abuelos	</a:t>
            </a:r>
            <a:r>
              <a:rPr b="1"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</a:t>
            </a:r>
            <a:r>
              <a:rPr b="1"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abuelas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b="1" lang="en-US" sz="3100">
                <a:latin typeface="Arial"/>
                <a:ea typeface="Arial"/>
                <a:cs typeface="Arial"/>
                <a:sym typeface="Arial"/>
              </a:rPr>
              <a:t>TU</a:t>
            </a: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abuelo		</a:t>
            </a:r>
            <a:r>
              <a:rPr b="1" lang="en-US" sz="3100">
                <a:latin typeface="Arial"/>
                <a:ea typeface="Arial"/>
                <a:cs typeface="Arial"/>
                <a:sym typeface="Arial"/>
              </a:rPr>
              <a:t>TU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abuela	</a:t>
            </a:r>
            <a:r>
              <a:rPr b="1" lang="en-US" sz="3100">
                <a:latin typeface="Arial"/>
                <a:ea typeface="Arial"/>
                <a:cs typeface="Arial"/>
                <a:sym typeface="Arial"/>
              </a:rPr>
              <a:t>TUS</a:t>
            </a: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abuelos	</a:t>
            </a:r>
            <a:r>
              <a:rPr b="1" lang="en-US" sz="3100">
                <a:latin typeface="Arial"/>
                <a:ea typeface="Arial"/>
                <a:cs typeface="Arial"/>
                <a:sym typeface="Arial"/>
              </a:rPr>
              <a:t>TUS</a:t>
            </a: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abuelas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b="1" lang="en-US" sz="3100">
                <a:latin typeface="Arial"/>
                <a:ea typeface="Arial"/>
                <a:cs typeface="Arial"/>
                <a:sym typeface="Arial"/>
              </a:rPr>
              <a:t>SU</a:t>
            </a: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abuelo	</a:t>
            </a:r>
            <a:r>
              <a:rPr b="1" lang="en-US" sz="3100">
                <a:latin typeface="Arial"/>
                <a:ea typeface="Arial"/>
                <a:cs typeface="Arial"/>
                <a:sym typeface="Arial"/>
              </a:rPr>
              <a:t>SU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abuela </a:t>
            </a:r>
            <a:r>
              <a:rPr b="1" lang="en-US" sz="3100">
                <a:latin typeface="Arial"/>
                <a:ea typeface="Arial"/>
                <a:cs typeface="Arial"/>
                <a:sym typeface="Arial"/>
              </a:rPr>
              <a:t>SUS</a:t>
            </a: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abuelos </a:t>
            </a:r>
            <a:r>
              <a:rPr b="1" lang="en-US" sz="3100">
                <a:latin typeface="Arial"/>
                <a:ea typeface="Arial"/>
                <a:cs typeface="Arial"/>
                <a:sym typeface="Arial"/>
              </a:rPr>
              <a:t>SUS</a:t>
            </a: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abuelas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b="1" lang="en-US" sz="3100">
                <a:latin typeface="Arial"/>
                <a:ea typeface="Arial"/>
                <a:cs typeface="Arial"/>
                <a:sym typeface="Arial"/>
              </a:rPr>
              <a:t>NUESTR</a:t>
            </a:r>
            <a:r>
              <a:rPr b="1" lang="en-US" sz="31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abuelo </a:t>
            </a:r>
            <a:r>
              <a:rPr b="1" lang="en-US" sz="3100">
                <a:latin typeface="Arial"/>
                <a:ea typeface="Arial"/>
                <a:cs typeface="Arial"/>
                <a:sym typeface="Arial"/>
              </a:rPr>
              <a:t>NUESTR</a:t>
            </a:r>
            <a:r>
              <a:rPr b="1" lang="en-US" sz="31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abuela 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b="1" lang="en-US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NUESTR</a:t>
            </a:r>
            <a:r>
              <a:rPr b="1" lang="en-US" sz="31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OS</a:t>
            </a: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abuelos </a:t>
            </a:r>
            <a:r>
              <a:rPr b="1" lang="en-US" sz="3100">
                <a:latin typeface="Arial"/>
                <a:ea typeface="Arial"/>
                <a:cs typeface="Arial"/>
                <a:sym typeface="Arial"/>
              </a:rPr>
              <a:t>NUESTR</a:t>
            </a:r>
            <a:r>
              <a:rPr b="1" lang="en-US" sz="31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</a:t>
            </a:r>
            <a:r>
              <a:rPr b="1"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abuelas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Grammar</a:t>
            </a:r>
          </a:p>
        </p:txBody>
      </p:sp>
      <p:sp>
        <p:nvSpPr>
          <p:cNvPr id="123" name="Shape 12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Adjectives in Spanish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They are weird. They go behind the noun that they describe. El carro </a:t>
            </a:r>
            <a:r>
              <a:rPr lang="en-US" sz="31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viejo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-- The </a:t>
            </a:r>
            <a:r>
              <a:rPr lang="en-US" sz="31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old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car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They also have to agree in number and gender.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carr</a:t>
            </a:r>
            <a:r>
              <a:rPr b="1" lang="en-US" sz="31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viej</a:t>
            </a:r>
            <a:r>
              <a:rPr b="1" lang="en-US" sz="31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to los carr</a:t>
            </a:r>
            <a:r>
              <a:rPr b="1" lang="en-US" sz="31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OS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viej</a:t>
            </a:r>
            <a:r>
              <a:rPr b="1" lang="en-US" sz="31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amigo bajo, la amiga baja, los amigos bajos, las amigas bajas.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Grammar Practice</a:t>
            </a:r>
          </a:p>
        </p:txBody>
      </p:sp>
      <p:sp>
        <p:nvSpPr>
          <p:cNvPr id="129" name="Shape 129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Page 71, numbers 9 &amp; 10.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