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10/6/16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457200"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Traduce a Español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2545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have 3 brothers.</a:t>
            </a:r>
          </a:p>
          <a:p>
            <a:pPr indent="-42545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(2nd person singular) are short.</a:t>
            </a:r>
          </a:p>
          <a:p>
            <a:pPr indent="-42545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have 2 pets, 1 dog and 1 female cat.</a:t>
            </a:r>
          </a:p>
          <a:p>
            <a:pPr indent="-42545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They are the Mario brothers.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19479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69850" lvl="0" marL="63500" marR="0" rtl="0" algn="l">
              <a:lnSpc>
                <a:spcPct val="115000"/>
              </a:lnSpc>
              <a:spcBef>
                <a:spcPts val="10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familia 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miembro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parientes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padre    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madre   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padres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esposo(a)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marido 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mujer              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hermano(a)          	</a:t>
            </a:r>
          </a:p>
          <a:p>
            <a:pPr indent="-69850" lvl="0" marL="63500" marR="0" rtl="0" algn="l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t/>
            </a:r>
            <a:endParaRPr sz="2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padrastro   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madrastra  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hermanastro(a)</a:t>
            </a:r>
          </a:p>
          <a:p>
            <a:pPr indent="-69850" lvl="0" marL="63500" marR="0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lang="en-US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l/la tío(a)                     	</a:t>
            </a:r>
          </a:p>
          <a:p>
            <a:pPr indent="-69850" lvl="0" marL="63500" marR="0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en-US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primo(a) 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abuelo(a)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nieto(a)   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hijo(a) único(a)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sobrino(a)            	</a:t>
            </a:r>
          </a:p>
          <a:p>
            <a:pPr indent="-69850" lvl="0" marL="63500" marR="0">
              <a:lnSpc>
                <a:spcPct val="136363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t/>
            </a:r>
            <a:endParaRPr b="1" sz="2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2959150" y="1670350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gemelo(a)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nombre        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mascota      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perro(a), 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el/la gato(a),   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menor              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mayor              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cariñoso(a)     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pelo castaño             	</a:t>
            </a:r>
          </a:p>
          <a:p>
            <a:pPr indent="0" lvl="0" marL="1524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(rubio, negro)              	</a:t>
            </a:r>
          </a:p>
          <a:p>
            <a:pPr indent="0" lvl="0" marL="63500" marR="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ojos castaños         	</a:t>
            </a:r>
          </a:p>
          <a:p>
            <a:pPr indent="0" lvl="0" marL="0" marR="101600" rtl="0">
              <a:lnSpc>
                <a:spcPct val="136363"/>
              </a:lnSpc>
              <a:spcBef>
                <a:spcPts val="0"/>
              </a:spcBef>
              <a:buNone/>
            </a:pPr>
            <a:r>
              <a:rPr b="1" lang="en-US" sz="2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(azules, verdes)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pic>
        <p:nvPicPr>
          <p:cNvPr descr="los miembros de familia.jpg"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51000" y="1947975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t/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tener.png"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7100" y="729301"/>
            <a:ext cx="9188800" cy="688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 </a:t>
            </a: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Test Review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Test corrections: You will be allowed to do test corrections. You will need to correct your answers on a blank sheet of paper, explaining why your new answer is correct to receive 1/2 a point back per question. These will be due on Friday when class is over. I will provide you with a copy of the test on Friday.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