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7620000" cx="101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62000" y="2366963"/>
            <a:ext cx="8635999" cy="1633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4318000"/>
            <a:ext cx="7112000" cy="19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03275" y="4895850"/>
            <a:ext cx="8635999" cy="1514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803275" y="3228975"/>
            <a:ext cx="8635999" cy="16668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 rot="5400000">
            <a:off x="5269705" y="2645569"/>
            <a:ext cx="6097588" cy="2158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x="875505" y="562768"/>
            <a:ext cx="6097588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793206" y="169068"/>
            <a:ext cx="4573586" cy="86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990725" y="5334000"/>
            <a:ext cx="6096000" cy="6302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990725" y="681037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990725" y="5964237"/>
            <a:ext cx="6096000" cy="893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508000" y="303212"/>
            <a:ext cx="3343274" cy="12906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971925" y="303212"/>
            <a:ext cx="5680075" cy="6503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08000" y="1593850"/>
            <a:ext cx="3343274" cy="5213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08000" y="1704975"/>
            <a:ext cx="4489449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08000" y="2416175"/>
            <a:ext cx="4489449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3" type="body"/>
          </p:nvPr>
        </p:nvSpPr>
        <p:spPr>
          <a:xfrm>
            <a:off x="5160962" y="1704975"/>
            <a:ext cx="4491037" cy="7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4" type="body"/>
          </p:nvPr>
        </p:nvSpPr>
        <p:spPr>
          <a:xfrm>
            <a:off x="5160962" y="2416175"/>
            <a:ext cx="4491037" cy="4391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7620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156200" y="2200275"/>
            <a:ext cx="4241799" cy="4573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2000" y="676275"/>
            <a:ext cx="8635999" cy="127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2000" y="2200275"/>
            <a:ext cx="8635999" cy="4573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2000" y="6942136"/>
            <a:ext cx="2117725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470275" y="6942136"/>
            <a:ext cx="3219450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280275" y="6942136"/>
            <a:ext cx="2119312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0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Relationship Id="rId4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9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9.png"/><Relationship Id="rId4" Type="http://schemas.openxmlformats.org/officeDocument/2006/relationships/hyperlink" Target="http://www.youtube.com/watch?v=ZoEknecDJ8g" TargetMode="External"/><Relationship Id="rId5" Type="http://schemas.openxmlformats.org/officeDocument/2006/relationships/hyperlink" Target="https://www.youtube.com/watch?v=ngRq82c8Baw" TargetMode="External"/><Relationship Id="rId6" Type="http://schemas.openxmlformats.org/officeDocument/2006/relationships/hyperlink" Target="https://www.youtube.com/watch?v=j25tkxg5Vws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9.png"/><Relationship Id="rId4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0.jpg"/><Relationship Id="rId5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Relationship Id="rId4" Type="http://schemas.openxmlformats.org/officeDocument/2006/relationships/image" Target="../media/image03.jpg"/><Relationship Id="rId5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06.jpg"/><Relationship Id="rId5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Saludos </a:t>
            </a:r>
            <a:b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382587" y="4368800"/>
            <a:ext cx="95631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Objetivo: how to introduce yourself</a:t>
            </a: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ask someone else’s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Conversación</a:t>
            </a:r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5208587" y="1828800"/>
            <a:ext cx="43989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Kenny: “Hola.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Kobe: “Me llamo Kobe Bryant”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Kenny : “</a:t>
            </a: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Kobe!”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Kobe: </a:t>
            </a: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1778000"/>
            <a:ext cx="4487862" cy="4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Conversación</a:t>
            </a:r>
          </a:p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5294312" y="1828800"/>
            <a:ext cx="4821237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Drew: “Hola.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Fan: “ Me llamo Jose”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Drew: “</a:t>
            </a: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Jose”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Fan: “¡</a:t>
            </a: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00" y="1778000"/>
            <a:ext cx="4572000" cy="509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Add these definitions to your list</a:t>
            </a:r>
          </a:p>
        </p:txBody>
      </p:sp>
      <p:sp>
        <p:nvSpPr>
          <p:cNvPr id="164" name="Shape 164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Encantado/a- Delighted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gusto- Pleased to meet you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Igualmente- Likewise ( or same to you)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¡Practicamos!</a:t>
            </a: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10 veces(10 times) 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Ask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1" lang="en-US" sz="31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shoulder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partner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their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Persona 1: “¿Cómo te llamas?”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Persona 2: “Me llamo________”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Persona 1: “Mucho gusto.”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Persona 2: “Igualmente.”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Switch: Have th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person ask you their name and respond.</a:t>
            </a:r>
          </a:p>
          <a:p>
            <a:pPr indent="-285750" lvl="2" marL="8572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“¿Cómo te llamas?”</a:t>
            </a:r>
          </a:p>
          <a:p>
            <a:pPr indent="-285750" lvl="2" marL="8572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“Me llamo_______.”</a:t>
            </a:r>
          </a:p>
          <a:p>
            <a:pPr indent="-285750" lvl="2" marL="8572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“Encantado/a.”</a:t>
            </a:r>
          </a:p>
          <a:p>
            <a:pPr indent="-285750" lvl="2" marL="8572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Courier New"/>
              <a:buChar char="o"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“Igualmente.”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10 veces</a:t>
            </a:r>
          </a:p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 </a:t>
            </a:r>
            <a:r>
              <a:rPr lang="en-US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b="1" lang="en-US" sz="2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partner and practice IN SPANISH ONLY!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What is your name?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My name is….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Delighted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Likewise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Switch roles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What is your name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My name is….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Nice to meet you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Likewise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del dia</a:t>
            </a: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( REVIEW)</a:t>
            </a:r>
          </a:p>
        </p:txBody>
      </p:sp>
      <p:sp>
        <p:nvSpPr>
          <p:cNvPr id="182" name="Shape 182"/>
          <p:cNvSpPr txBox="1"/>
          <p:nvPr>
            <p:ph idx="1" type="subTitle"/>
          </p:nvPr>
        </p:nvSpPr>
        <p:spPr>
          <a:xfrm>
            <a:off x="552450" y="1828800"/>
            <a:ext cx="43989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te llamas?: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El/Ella se llama: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Igualmente: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208587" y="1828800"/>
            <a:ext cx="43989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My name is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</a:rPr>
              <a:t>His/Her name is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Pleased to meet you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Delighted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Likewise ( same to you)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</a:t>
            </a:r>
          </a:p>
        </p:txBody>
      </p:sp>
      <p:sp>
        <p:nvSpPr>
          <p:cNvPr id="189" name="Shape 189"/>
          <p:cNvSpPr txBox="1"/>
          <p:nvPr>
            <p:ph idx="1" type="subTitle"/>
          </p:nvPr>
        </p:nvSpPr>
        <p:spPr>
          <a:xfrm>
            <a:off x="552450" y="1828800"/>
            <a:ext cx="93018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Stand up, hand up, pair up.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Meet 5 new people.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806450" y="2016125"/>
            <a:ext cx="85471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6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Greetings for different times of day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ctrTitle"/>
          </p:nvPr>
        </p:nvSpPr>
        <p:spPr>
          <a:xfrm>
            <a:off x="552450" y="61468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¡Buenos días!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2636" y="1703386"/>
            <a:ext cx="6054724" cy="39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484312" y="727075"/>
            <a:ext cx="80390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 the morning you say….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ctrTitle"/>
          </p:nvPr>
        </p:nvSpPr>
        <p:spPr>
          <a:xfrm>
            <a:off x="722312" y="6061075"/>
            <a:ext cx="90550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¡Buenas tardes!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1184275"/>
            <a:ext cx="6710361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1484312" y="727075"/>
            <a:ext cx="8039099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afternoon you say…….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44450" y="355600"/>
            <a:ext cx="10071099" cy="1327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INGLÉS A ESPAÑOL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UNO DOS TRES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ADIOS INGLÉS</a:t>
            </a:r>
          </a:p>
        </p:txBody>
      </p:sp>
      <p:pic>
        <p:nvPicPr>
          <p:cNvPr descr="Phelps Face Español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4149" y="1333725"/>
            <a:ext cx="6022778" cy="62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ctrTitle"/>
          </p:nvPr>
        </p:nvSpPr>
        <p:spPr>
          <a:xfrm>
            <a:off x="552450" y="981075"/>
            <a:ext cx="9055099" cy="2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At night you say…</a:t>
            </a:r>
          </a:p>
        </p:txBody>
      </p:sp>
      <p:sp>
        <p:nvSpPr>
          <p:cNvPr id="214" name="Shape 214"/>
          <p:cNvSpPr txBox="1"/>
          <p:nvPr>
            <p:ph idx="1" type="subTitle"/>
          </p:nvPr>
        </p:nvSpPr>
        <p:spPr>
          <a:xfrm>
            <a:off x="552450" y="6019800"/>
            <a:ext cx="9055099" cy="765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275" y="1608137"/>
            <a:ext cx="6700836" cy="44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Add these three to your list!</a:t>
            </a:r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días: Good Morning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 Good Afternoon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 Good Evening/Goodnight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227" name="Shape 227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p.m how would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are on your way to school how would you greet someone?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239" name="Shape 239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11pm 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 about to go to bed, what do you say to your family?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11pm you meet up with some friends at the mall.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Practicamos:</a:t>
            </a:r>
          </a:p>
        </p:txBody>
      </p:sp>
      <p:sp>
        <p:nvSpPr>
          <p:cNvPr id="245" name="Shape 245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1:25, you are entering </a:t>
            </a: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 period, how would you greet your teacher?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subTitle"/>
          </p:nvPr>
        </p:nvSpPr>
        <p:spPr>
          <a:xfrm>
            <a:off x="552450" y="5360987"/>
            <a:ext cx="905509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2275" y="676275"/>
            <a:ext cx="7113586" cy="466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ctrTitle"/>
          </p:nvPr>
        </p:nvSpPr>
        <p:spPr>
          <a:xfrm>
            <a:off x="722312" y="6061075"/>
            <a:ext cx="905509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¡Buenas tardes!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0" y="338137"/>
            <a:ext cx="6710361" cy="503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ctrTitle"/>
          </p:nvPr>
        </p:nvSpPr>
        <p:spPr>
          <a:xfrm>
            <a:off x="552450" y="61468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¡Buenos días!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2500" y="1449387"/>
            <a:ext cx="6054724" cy="39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ctrTitle"/>
          </p:nvPr>
        </p:nvSpPr>
        <p:spPr>
          <a:xfrm>
            <a:off x="552450" y="-119061"/>
            <a:ext cx="9055099" cy="1644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 en Pareja</a:t>
            </a:r>
          </a:p>
        </p:txBody>
      </p:sp>
      <p:sp>
        <p:nvSpPr>
          <p:cNvPr id="269" name="Shape 269"/>
          <p:cNvSpPr txBox="1"/>
          <p:nvPr>
            <p:ph idx="1" type="subTitle"/>
          </p:nvPr>
        </p:nvSpPr>
        <p:spPr>
          <a:xfrm>
            <a:off x="552450" y="1150937"/>
            <a:ext cx="9309099" cy="6249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Turn to your partner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3p.m.</a:t>
            </a: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1:Buenas______.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2:Buenas______.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1:Mucho Gusto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2:Igualmente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a.m.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Buenos______. ¿Cómo te llamas?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Buenos_______. Me llamo______.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Encantado/a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Igualmente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semana:</a:t>
            </a: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opia el vocabulario</a:t>
            </a:r>
          </a:p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te llamas?: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El/Ella se llama: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Dias: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ctrTitle"/>
          </p:nvPr>
        </p:nvSpPr>
        <p:spPr>
          <a:xfrm>
            <a:off x="552450" y="-457200"/>
            <a:ext cx="9055099" cy="1982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Practicamos en Pareja:</a:t>
            </a:r>
          </a:p>
        </p:txBody>
      </p:sp>
      <p:sp>
        <p:nvSpPr>
          <p:cNvPr id="275" name="Shape 275"/>
          <p:cNvSpPr txBox="1"/>
          <p:nvPr>
            <p:ph idx="1" type="subTitle"/>
          </p:nvPr>
        </p:nvSpPr>
        <p:spPr>
          <a:xfrm>
            <a:off x="552450" y="1066800"/>
            <a:ext cx="9055099" cy="6334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9 p.m.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Greet and ask their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Greet them back (same phrase)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respond with your name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Delighted/Enchanted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Likewise/equally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1" i="0" lang="en-US" sz="31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 2 p.m.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Greet and ask their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Greet them back ( same phrase) and respond with your name.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1: Nice to meet you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 2: Likewise/equally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00000"/>
              <a:buFont typeface="Times New Roman"/>
              <a:buChar char="•"/>
            </a:pPr>
            <a:r>
              <a:rPr b="0" i="0" lang="en-US" sz="3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http://www.youtube.com/watch?v=ZoEknecDJ8g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https://www.youtube.com/watch?v=ngRq82c8Baw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https://www.youtube.com/watch?v=j25tkxg5Vws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te llamas(3:32min), one semester of spanish(1:42min), community(39sec)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Vocabulario de la semana</a:t>
            </a:r>
          </a:p>
        </p:txBody>
      </p:sp>
      <p:sp>
        <p:nvSpPr>
          <p:cNvPr id="286" name="Shape 286"/>
          <p:cNvSpPr txBox="1"/>
          <p:nvPr>
            <p:ph idx="1" type="subTitle"/>
          </p:nvPr>
        </p:nvSpPr>
        <p:spPr>
          <a:xfrm>
            <a:off x="552450" y="1828800"/>
            <a:ext cx="43989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¿Cómo te llamas?: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Mucho gusto: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Encantado/a: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Igualmente: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Buenos Dias: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Tardes: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Buenas Noches: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5208587" y="1828800"/>
            <a:ext cx="4398961" cy="5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My name is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your name?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Pleased to meet you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Delighted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Likewise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afternoon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evening/Good night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REPASO ESPAÑOL A INGLÉS</a:t>
            </a:r>
          </a:p>
        </p:txBody>
      </p:sp>
      <p:sp>
        <p:nvSpPr>
          <p:cNvPr id="293" name="Shape 293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 HOLA HOLA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INGLÉS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uccess kid inglés.jpg"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325" y="2359325"/>
            <a:ext cx="5260675" cy="52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ctrTitle"/>
          </p:nvPr>
        </p:nvSpPr>
        <p:spPr>
          <a:xfrm>
            <a:off x="552450" y="355600"/>
            <a:ext cx="9055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9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300" name="Shape 300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Number a paper 1-10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Put your name the date and classwork at the top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 sz="4000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BELL WORK</a:t>
            </a:r>
          </a:p>
        </p:txBody>
      </p:sp>
      <p:sp>
        <p:nvSpPr>
          <p:cNvPr id="306" name="Shape 306"/>
          <p:cNvSpPr txBox="1"/>
          <p:nvPr>
            <p:ph idx="1" type="subTitle"/>
          </p:nvPr>
        </p:nvSpPr>
        <p:spPr>
          <a:xfrm>
            <a:off x="552450" y="1150937"/>
            <a:ext cx="4398961" cy="55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18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the correct greeting: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1) Its 8 p.m, you meet friends for dinner.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Its 9 a.m.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Its 4 p.m.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Its 11 a.m. How do you greet someone?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5) Its 10 p.m you are going to bed, what do you say?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5208587" y="1150937"/>
            <a:ext cx="4398961" cy="6418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27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Fill in the blanks: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6) Hola, me______ Shakira. Mucho_________.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7) ________Tardes. ¿Cómo te _______?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8) Buenas ________ ( 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evening</a:t>
            </a: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). ____ llamo Simon Bolivar.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0" i="0" sz="27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9) Hola, Me llamo Carmen. __________(d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elighted)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10) Buenos ________( </a:t>
            </a:r>
            <a:r>
              <a:rPr b="0" i="1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good morning</a:t>
            </a:r>
            <a:r>
              <a:rPr b="0" i="0" lang="en-US" sz="27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), ¿ _______ te llamas?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44450" y="355600"/>
            <a:ext cx="10071000" cy="13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Call &amp; Responses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552450" y="1828800"/>
            <a:ext cx="9055200" cy="48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“Eruditos”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“Scholars”)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“Si Profesor”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“yes teacher”)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Sr. Rivera “¿Qué Tal?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(Sr. Rivera How’s it going?)</a:t>
            </a: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Clase “General!”</a:t>
            </a:r>
          </a:p>
          <a:p>
            <a:pPr lvl="2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</a:pPr>
            <a:r>
              <a:rPr lang="en-US"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(Class salutes* “General”)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136" y="2286000"/>
            <a:ext cx="465772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36587" y="388937"/>
            <a:ext cx="9224962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1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“ Hola,</a:t>
            </a: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¿Cómo te llamas?”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6887" y="1682750"/>
            <a:ext cx="4170361" cy="30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484937" y="1749425"/>
            <a:ext cx="3201987" cy="2936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4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</a:t>
            </a:r>
            <a:r>
              <a:rPr b="0" i="0" lang="en-US" sz="4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Presidente Barack Obama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0025" y="3568225"/>
            <a:ext cx="2534400" cy="3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>
                <a:solidFill>
                  <a:srgbClr val="FFFF99"/>
                </a:solidFill>
              </a:rPr>
              <a:t>El</a:t>
            </a:r>
            <a:r>
              <a:rPr lang="en-US" sz="3000">
                <a:solidFill>
                  <a:srgbClr val="FFFF99"/>
                </a:solidFill>
              </a:rPr>
              <a:t> se llama: Presidente Barack Obama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552450" y="50800"/>
            <a:ext cx="9055099" cy="147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“Hola, ¿Cómo te llamas?”</a:t>
            </a:r>
          </a:p>
        </p:txBody>
      </p:sp>
      <p:pic>
        <p:nvPicPr>
          <p:cNvPr descr="messi fcb.jpg" id="120" name="Shape 120"/>
          <p:cNvPicPr preferRelativeResize="0"/>
          <p:nvPr/>
        </p:nvPicPr>
        <p:blipFill rotWithShape="1">
          <a:blip r:embed="rId4">
            <a:alphaModFix/>
          </a:blip>
          <a:srcRect b="0" l="27756" r="27761" t="0"/>
          <a:stretch/>
        </p:blipFill>
        <p:spPr>
          <a:xfrm>
            <a:off x="3364724" y="1655350"/>
            <a:ext cx="4236900" cy="52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77412" y="2695875"/>
            <a:ext cx="4964100" cy="29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552450" y="3145423"/>
            <a:ext cx="3363000" cy="2055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49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</a:t>
            </a:r>
            <a:r>
              <a:rPr b="0" i="0" lang="en-US" sz="4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Lio</a:t>
            </a:r>
            <a:r>
              <a:rPr lang="en-US" sz="4900">
                <a:solidFill>
                  <a:srgbClr val="FFFFFF"/>
                </a:solidFill>
              </a:rPr>
              <a:t>nel Messi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7770075" y="5152250"/>
            <a:ext cx="2301000" cy="18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>
                <a:solidFill>
                  <a:srgbClr val="FFFF99"/>
                </a:solidFill>
              </a:rPr>
              <a:t>El</a:t>
            </a:r>
            <a:r>
              <a:rPr lang="en-US" sz="3000">
                <a:solidFill>
                  <a:srgbClr val="FFFF99"/>
                </a:solidFill>
              </a:rPr>
              <a:t> se llama: Lionel Messi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“¿Cómo te llamas?”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2275" y="1862136"/>
            <a:ext cx="3895725" cy="49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3637" y="1639886"/>
            <a:ext cx="5186361" cy="24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idx="1" type="subTitle"/>
          </p:nvPr>
        </p:nvSpPr>
        <p:spPr>
          <a:xfrm>
            <a:off x="6129337" y="2138361"/>
            <a:ext cx="3319461" cy="147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-US" sz="36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</a:t>
            </a: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Mariah Carey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66750" y="6019300"/>
            <a:ext cx="271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u="sng">
                <a:solidFill>
                  <a:srgbClr val="FFFF99"/>
                </a:solidFill>
              </a:rPr>
              <a:t>Ella</a:t>
            </a:r>
            <a:r>
              <a:rPr lang="en-US" sz="3000">
                <a:solidFill>
                  <a:srgbClr val="FFFF99"/>
                </a:solidFill>
              </a:rPr>
              <a:t> se llama: Mariah Carey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You now know </a:t>
            </a: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four</a:t>
            </a: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new phrases!</a:t>
            </a:r>
            <a:b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Copia el Ingl</a:t>
            </a:r>
            <a:r>
              <a:rPr lang="en-US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Hola: Hello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 llamo: My name is…….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“¿Cómo te llamas?”: What is your name?</a:t>
            </a:r>
          </a:p>
          <a:p>
            <a: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El/Ella se llama: His/Her name is......</a:t>
            </a: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ctrTitle"/>
          </p:nvPr>
        </p:nvSpPr>
        <p:spPr>
          <a:xfrm>
            <a:off x="552450" y="355600"/>
            <a:ext cx="9055099" cy="11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99"/>
              </a:buClr>
              <a:buSzPct val="25000"/>
              <a:buFont typeface="Arial"/>
              <a:buNone/>
            </a:pPr>
            <a:r>
              <a:rPr b="0" i="0" lang="en-US" sz="49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Introduce yourself</a:t>
            </a:r>
          </a:p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552450" y="1828800"/>
            <a:ext cx="90550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Hola! Me llamo….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