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5" name="Shape 14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2" name="Shape 16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8" name="Shape 16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4" name="Shape 17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1" name="Shape 18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8" name="Shape 1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3" name="Shape 19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9" name="Shape 19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5" name="Shape 20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1" name="Shape 21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7" name="Shape 21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5999" cy="163353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000" cy="1947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5999" cy="151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5999" cy="16668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5999" cy="4573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5" y="2645569"/>
            <a:ext cx="6097588" cy="2158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05" y="562768"/>
            <a:ext cx="6097588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6" y="169068"/>
            <a:ext cx="4573586" cy="8635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2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74" cy="129063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075" cy="6503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74" cy="52133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449" cy="711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449" cy="43910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37" cy="711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37" cy="43910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99" cy="4573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99" cy="4573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5999" cy="4573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0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2.png"/><Relationship Id="rId4" Type="http://schemas.openxmlformats.org/officeDocument/2006/relationships/image" Target="../media/image0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0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0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0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00.png"/><Relationship Id="rId4" Type="http://schemas.openxmlformats.org/officeDocument/2006/relationships/image" Target="../media/image05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00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00.png"/><Relationship Id="rId4" Type="http://schemas.openxmlformats.org/officeDocument/2006/relationships/image" Target="../media/image04.gif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00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00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00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 WORK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Use same paper from Monday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Number a paper 1-10</a:t>
            </a:r>
          </a:p>
          <a:p>
            <a:pPr indent="146050" lvl="1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Place Name, Date (8/16/2016), Class period in upper right hand corner.</a:t>
            </a:r>
          </a:p>
          <a:p>
            <a:pPr indent="0" lvl="0" marL="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Partido de Pizarra</a:t>
            </a:r>
          </a:p>
        </p:txBody>
      </p:sp>
      <p:sp>
        <p:nvSpPr>
          <p:cNvPr id="142" name="Shape 142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114300" lvl="1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1"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 groups</a:t>
            </a:r>
          </a:p>
          <a:p>
            <a:pPr lvl="2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b="1"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Each group will have 1 representative that will write the answer on the board. Winning group gets a prize Miércoles. 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t/>
            </a:r>
            <a:endParaRPr b="1" sz="3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Shape 1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10160000" cy="76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ctrTitle"/>
          </p:nvPr>
        </p:nvSpPr>
        <p:spPr>
          <a:xfrm>
            <a:off x="619150" y="205525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¿Cual es tu dulce favorito?</a:t>
            </a:r>
          </a:p>
        </p:txBody>
      </p:sp>
      <p:sp>
        <p:nvSpPr>
          <p:cNvPr id="153" name="Shape 153"/>
          <p:cNvSpPr txBox="1"/>
          <p:nvPr>
            <p:ph idx="1" type="subTitle"/>
          </p:nvPr>
        </p:nvSpPr>
        <p:spPr>
          <a:xfrm>
            <a:off x="6191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7465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Me</a:t>
            </a: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 gustan los jolly ranchers!</a:t>
            </a:r>
          </a:p>
          <a:p>
            <a:pPr indent="-37465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Hay alguien aquí qué le gustan los jolly ranchers?</a:t>
            </a:r>
          </a:p>
          <a:p>
            <a:pPr indent="-37465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Me gusta/gustan...</a:t>
            </a:r>
          </a:p>
          <a:p>
            <a:pPr indent="-37465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¿Te gusta/gustan...?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ctrTitle"/>
          </p:nvPr>
        </p:nvSpPr>
        <p:spPr>
          <a:xfrm>
            <a:off x="552450" y="355600"/>
            <a:ext cx="9055099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Rally Robin</a:t>
            </a:r>
          </a:p>
        </p:txBody>
      </p:sp>
      <p:sp>
        <p:nvSpPr>
          <p:cNvPr id="159" name="Shape 159"/>
          <p:cNvSpPr txBox="1"/>
          <p:nvPr>
            <p:ph idx="1" type="subTitle"/>
          </p:nvPr>
        </p:nvSpPr>
        <p:spPr>
          <a:xfrm>
            <a:off x="552450" y="1828800"/>
            <a:ext cx="9055099" cy="489426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 parejas cada* persona tiene 30 segundos para enumerar* todos los dulces qué le gustan.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Después de* 30 segundos la otra persona enumera todo los dulces qué le gustan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 hacemos 5 veces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Cada-each, enumerar-list,  después de-afterwards</a:t>
            </a:r>
          </a:p>
          <a:p>
            <a:pPr indent="0" lvl="0" marL="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Rally Robin Repaso</a:t>
            </a:r>
          </a:p>
        </p:txBody>
      </p:sp>
      <p:sp>
        <p:nvSpPr>
          <p:cNvPr id="165" name="Shape 16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5 personas dan un repaso de Rally Robin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Días de la Semana Canción</a:t>
            </a:r>
          </a:p>
        </p:txBody>
      </p:sp>
      <p:sp>
        <p:nvSpPr>
          <p:cNvPr id="171" name="Shape 17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Lunes, Martes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Miércoles, Jueves, Viernes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Sábado, Domingo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(clap, clap) The days of the week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El Abecedario</a:t>
            </a:r>
          </a:p>
        </p:txBody>
      </p:sp>
      <p:sp>
        <p:nvSpPr>
          <p:cNvPr id="177" name="Shape 177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28 letras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Inglés tiene 27.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Ñ es la differencia.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La RAE dice qué </a:t>
            </a:r>
            <a:r>
              <a:rPr i="1"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ch </a:t>
            </a: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y </a:t>
            </a:r>
            <a:r>
              <a:rPr i="1"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ll </a:t>
            </a: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son dígrafos* no letras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FFFF99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Un dígrafo is a combination of letters that represent a single sound.</a:t>
            </a:r>
          </a:p>
        </p:txBody>
      </p:sp>
      <p:pic>
        <p:nvPicPr>
          <p:cNvPr descr="rae.png" id="178" name="Shape 1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88400" y="1217700"/>
            <a:ext cx="4719250" cy="212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Los Meses del Año</a:t>
            </a:r>
          </a:p>
        </p:txBody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Enero-January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Febrero-February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Marzo-March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Abril-April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Mayo-May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Junio-June</a:t>
            </a:r>
          </a:p>
        </p:txBody>
      </p:sp>
      <p:sp>
        <p:nvSpPr>
          <p:cNvPr id="185" name="Shape 185"/>
          <p:cNvSpPr txBox="1"/>
          <p:nvPr>
            <p:ph idx="2" type="body"/>
          </p:nvPr>
        </p:nvSpPr>
        <p:spPr>
          <a:xfrm>
            <a:off x="5156200" y="2200275"/>
            <a:ext cx="47886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Julio-July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Agosto-August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Septiembre-September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Octubre-October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Noviembre-November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Diciembre-December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s numeros.gif" id="190" name="Shape 19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36747" y="0"/>
            <a:ext cx="5886466" cy="76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Four Corners</a:t>
            </a:r>
          </a:p>
        </p:txBody>
      </p:sp>
      <p:sp>
        <p:nvSpPr>
          <p:cNvPr id="196" name="Shape 196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Go to the corner that best reflects you.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	Introduce yourself to the students in that corner and ask what their favorite candy is.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552450" y="355600"/>
            <a:ext cx="9055099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0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 WORK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552450" y="1150937"/>
            <a:ext cx="4398961" cy="5572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i="0" lang="en-US" sz="18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Write the correct greeting: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1) Its 8 p.m, you meet friends for dinner. What do you say?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2) Its 9 a.m. How do you greet someone?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3) Its 4 p.m. How do you greet someone?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4) Its 11 a.m. How do you greet someone?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5) Its 10 p.m you are going to bed, what do you say?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31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31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 txBox="1"/>
          <p:nvPr/>
        </p:nvSpPr>
        <p:spPr>
          <a:xfrm>
            <a:off x="5208587" y="1150937"/>
            <a:ext cx="4398961" cy="64182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i="0" lang="en-US" sz="27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Fill in the blanks: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27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6) Hola, me______ Shakira. Mucho_________.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i="0" sz="27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27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7) ________Tardes. ¿Cómo te _______?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i="0" sz="27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27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8) Buenas ________ ( </a:t>
            </a:r>
            <a:r>
              <a:rPr b="0" i="1" lang="en-US" sz="27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good evening</a:t>
            </a:r>
            <a:r>
              <a:rPr b="0" i="0" lang="en-US" sz="27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). ____ llamo Simon Bolivar.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i="0" sz="27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27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9) Hola, Me llamo Carmen. __________(d</a:t>
            </a:r>
            <a:r>
              <a:rPr b="0" i="1" lang="en-US" sz="27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elighted)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27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10) Buenos ________( </a:t>
            </a:r>
            <a:r>
              <a:rPr b="0" i="1" lang="en-US" sz="27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good morning</a:t>
            </a:r>
            <a:r>
              <a:rPr b="0" i="0" lang="en-US" sz="27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), ¿ _______ te llamas?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type="ctrTitle"/>
          </p:nvPr>
        </p:nvSpPr>
        <p:spPr>
          <a:xfrm>
            <a:off x="552450" y="-119062"/>
            <a:ext cx="9055200" cy="164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b="0" i="0" lang="en-US" sz="49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Practicamos en Pareja</a:t>
            </a:r>
          </a:p>
        </p:txBody>
      </p:sp>
      <p:sp>
        <p:nvSpPr>
          <p:cNvPr id="202" name="Shape 202"/>
          <p:cNvSpPr txBox="1"/>
          <p:nvPr>
            <p:ph idx="1" type="subTitle"/>
          </p:nvPr>
        </p:nvSpPr>
        <p:spPr>
          <a:xfrm>
            <a:off x="552450" y="1150937"/>
            <a:ext cx="9309000" cy="624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3655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1" i="0" lang="en-US" sz="30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Its 3p.m.</a:t>
            </a:r>
            <a:r>
              <a:rPr b="0" i="0" lang="en-US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1:Buenas______. ¿Cómo te llamas?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2:Buenas______. Me llamo______.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1:Mucho Gusto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2:Igualmente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1:¿Te gusta/gustan lo/los________?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2:Si/no mi gusta/gustan_________.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1:Adiós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2: Hasta Lueg</a:t>
            </a: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type="ctrTitle"/>
          </p:nvPr>
        </p:nvSpPr>
        <p:spPr>
          <a:xfrm>
            <a:off x="552450" y="-119062"/>
            <a:ext cx="9055200" cy="164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b="0" i="0" lang="en-US" sz="49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Practicamos en Pareja</a:t>
            </a:r>
          </a:p>
        </p:txBody>
      </p:sp>
      <p:sp>
        <p:nvSpPr>
          <p:cNvPr id="208" name="Shape 208"/>
          <p:cNvSpPr txBox="1"/>
          <p:nvPr>
            <p:ph idx="1" type="subTitle"/>
          </p:nvPr>
        </p:nvSpPr>
        <p:spPr>
          <a:xfrm>
            <a:off x="552450" y="1150937"/>
            <a:ext cx="9309000" cy="624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3655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1" i="0" lang="en-US" sz="30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Its </a:t>
            </a:r>
            <a:r>
              <a:rPr b="1" lang="en-US" sz="30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9a</a:t>
            </a:r>
            <a:r>
              <a:rPr b="1" i="0" lang="en-US" sz="30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.m.</a:t>
            </a:r>
            <a:r>
              <a:rPr b="0" i="0" lang="en-US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1:Buen</a:t>
            </a: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_</a:t>
            </a:r>
            <a:r>
              <a:rPr b="0" i="0" lang="en-US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s______. ¿Cómo te llamas?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2:Buen</a:t>
            </a: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_</a:t>
            </a:r>
            <a:r>
              <a:rPr b="0" i="0" lang="en-US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s______. Me llamo______.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1:</a:t>
            </a: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Encantado/a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2:</a:t>
            </a: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Mucho Gusto.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1:¿Cuál es la fecha*?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2:La fecha es </a:t>
            </a:r>
            <a:r>
              <a:rPr lang="en-US" sz="30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(día)_</a:t>
            </a: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__, </a:t>
            </a:r>
            <a:r>
              <a:rPr lang="en-US" sz="30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(Mes)</a:t>
            </a: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___ 16,2016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1:Gracias. ¿Te gusta/gustan lo/los ________?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2:Si/no me gusta/gustan _________.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1:Hasta Pronto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2:No, Hasta mañana.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type="ctrTitle"/>
          </p:nvPr>
        </p:nvSpPr>
        <p:spPr>
          <a:xfrm>
            <a:off x="552450" y="-119062"/>
            <a:ext cx="9055200" cy="164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b="0" i="0" lang="en-US" sz="49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Practicamos Solo</a:t>
            </a:r>
          </a:p>
        </p:txBody>
      </p:sp>
      <p:sp>
        <p:nvSpPr>
          <p:cNvPr id="214" name="Shape 214"/>
          <p:cNvSpPr txBox="1"/>
          <p:nvPr>
            <p:ph idx="1" type="subTitle"/>
          </p:nvPr>
        </p:nvSpPr>
        <p:spPr>
          <a:xfrm>
            <a:off x="552450" y="1150937"/>
            <a:ext cx="9309000" cy="624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Escriba una conversación. Almeno de 6 oraciones. 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Presente tu conversación con la clase.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REPASO ESPAÑOL A INGLÉS</a:t>
            </a:r>
          </a:p>
        </p:txBody>
      </p:sp>
      <p:sp>
        <p:nvSpPr>
          <p:cNvPr id="220" name="Shape 220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HOLA HOLA HOLA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INGLÉS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ctrTitle"/>
          </p:nvPr>
        </p:nvSpPr>
        <p:spPr>
          <a:xfrm>
            <a:off x="806450" y="2016125"/>
            <a:ext cx="85471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b="0" i="0" lang="en-US" sz="60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Saludos </a:t>
            </a:r>
            <a:r>
              <a:rPr lang="en-US" sz="60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2 &amp; Básicos </a:t>
            </a:r>
          </a:p>
        </p:txBody>
      </p:sp>
      <p:sp>
        <p:nvSpPr>
          <p:cNvPr id="98" name="Shape 98"/>
          <p:cNvSpPr txBox="1"/>
          <p:nvPr>
            <p:ph idx="1" type="subTitle"/>
          </p:nvPr>
        </p:nvSpPr>
        <p:spPr>
          <a:xfrm>
            <a:off x="382587" y="4368800"/>
            <a:ext cx="9563100" cy="184626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Objetivo: how to say goodbye</a:t>
            </a: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how to say what someone’s favorite candy is, &amp; the basics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ctrTitle"/>
          </p:nvPr>
        </p:nvSpPr>
        <p:spPr>
          <a:xfrm>
            <a:off x="44450" y="355600"/>
            <a:ext cx="10071099" cy="132714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INGLÉS A ESPAÑOL</a:t>
            </a:r>
          </a:p>
        </p:txBody>
      </p:sp>
      <p:sp>
        <p:nvSpPr>
          <p:cNvPr id="104" name="Shape 104"/>
          <p:cNvSpPr txBox="1"/>
          <p:nvPr>
            <p:ph idx="1" type="subTitle"/>
          </p:nvPr>
        </p:nvSpPr>
        <p:spPr>
          <a:xfrm>
            <a:off x="552450" y="1828800"/>
            <a:ext cx="9055099" cy="489426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UNO DOS TRES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ESPAÑOL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UNO DOS TRES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ADIOS INGLÉS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 de la semana:</a:t>
            </a:r>
            <a:br>
              <a:rPr b="0" i="0" lang="en-US" sz="44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44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opia el vocabulario</a:t>
            </a:r>
          </a:p>
        </p:txBody>
      </p:sp>
      <p:sp>
        <p:nvSpPr>
          <p:cNvPr id="110" name="Shape 110"/>
          <p:cNvSpPr txBox="1"/>
          <p:nvPr>
            <p:ph idx="1" type="subTitle"/>
          </p:nvPr>
        </p:nvSpPr>
        <p:spPr>
          <a:xfrm>
            <a:off x="552450" y="1828800"/>
            <a:ext cx="42831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 gusta, ¿Te gusta?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Lunes: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Martes: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Miércoles: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Jueves: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Viernes: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Sábado y Domingo: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4952150" y="1828800"/>
            <a:ext cx="2134200" cy="433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Char char="•"/>
            </a:pPr>
            <a:r>
              <a:rPr lang="en-US" sz="3100">
                <a:solidFill>
                  <a:schemeClr val="lt1"/>
                </a:solidFill>
              </a:rPr>
              <a:t>Enero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Char char="•"/>
            </a:pPr>
            <a:r>
              <a:rPr lang="en-US" sz="3100">
                <a:solidFill>
                  <a:schemeClr val="lt1"/>
                </a:solidFill>
              </a:rPr>
              <a:t>Febrero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Char char="•"/>
            </a:pPr>
            <a:r>
              <a:rPr lang="en-US" sz="3100">
                <a:solidFill>
                  <a:schemeClr val="lt1"/>
                </a:solidFill>
              </a:rPr>
              <a:t>Marzo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Char char="•"/>
            </a:pPr>
            <a:r>
              <a:rPr lang="en-US" sz="3100">
                <a:solidFill>
                  <a:schemeClr val="lt1"/>
                </a:solidFill>
              </a:rPr>
              <a:t>Abril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Char char="•"/>
            </a:pPr>
            <a:r>
              <a:rPr lang="en-US" sz="3100">
                <a:solidFill>
                  <a:schemeClr val="lt1"/>
                </a:solidFill>
              </a:rPr>
              <a:t>Mayo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Char char="•"/>
            </a:pPr>
            <a:r>
              <a:rPr lang="en-US" sz="3100">
                <a:solidFill>
                  <a:schemeClr val="lt1"/>
                </a:solidFill>
              </a:rPr>
              <a:t>Junio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 txBox="1"/>
          <p:nvPr/>
        </p:nvSpPr>
        <p:spPr>
          <a:xfrm>
            <a:off x="6803000" y="1812150"/>
            <a:ext cx="2717700" cy="436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Char char="•"/>
            </a:pPr>
            <a:r>
              <a:rPr lang="en-US" sz="3100">
                <a:solidFill>
                  <a:schemeClr val="lt1"/>
                </a:solidFill>
              </a:rPr>
              <a:t>Julio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Char char="•"/>
            </a:pPr>
            <a:r>
              <a:rPr lang="en-US" sz="3100">
                <a:solidFill>
                  <a:schemeClr val="lt1"/>
                </a:solidFill>
              </a:rPr>
              <a:t>Agosto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Char char="•"/>
            </a:pPr>
            <a:r>
              <a:rPr lang="en-US" sz="3100">
                <a:solidFill>
                  <a:schemeClr val="lt1"/>
                </a:solidFill>
              </a:rPr>
              <a:t>Septiembre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Char char="•"/>
            </a:pPr>
            <a:r>
              <a:rPr lang="en-US" sz="3100">
                <a:solidFill>
                  <a:schemeClr val="lt1"/>
                </a:solidFill>
              </a:rPr>
              <a:t>Octubre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Char char="•"/>
            </a:pPr>
            <a:r>
              <a:rPr lang="en-US" sz="3100">
                <a:solidFill>
                  <a:schemeClr val="lt1"/>
                </a:solidFill>
              </a:rPr>
              <a:t>Noviembre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Char char="•"/>
            </a:pPr>
            <a:r>
              <a:rPr lang="en-US" sz="3100">
                <a:solidFill>
                  <a:schemeClr val="lt1"/>
                </a:solidFill>
              </a:rPr>
              <a:t>Diciembre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Call &amp; Responses</a:t>
            </a:r>
          </a:p>
        </p:txBody>
      </p:sp>
      <p:sp>
        <p:nvSpPr>
          <p:cNvPr id="118" name="Shape 118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Sr. Rivera “¡Clase! ¿Se puede?”</a:t>
            </a:r>
          </a:p>
          <a:p>
            <a:pPr lvl="2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(Sr. Rivera “Class can you do it?”)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Clase “¡Sí se puede!”</a:t>
            </a:r>
          </a:p>
          <a:p>
            <a:pPr lvl="2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(Class “Yes I can!” pumps fist)</a:t>
            </a:r>
          </a:p>
          <a:p>
            <a:pPr indent="114300" lvl="1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Sr. Rivera “¡Hola Hola!”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Clase “¡Coca Cola!”</a:t>
            </a:r>
          </a:p>
          <a:p>
            <a:pPr lvl="2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(Class drinks a coke)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ctrTitle"/>
          </p:nvPr>
        </p:nvSpPr>
        <p:spPr>
          <a:xfrm>
            <a:off x="552450" y="-457200"/>
            <a:ext cx="9055200" cy="19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t/>
            </a:r>
            <a:endParaRPr sz="4900">
              <a:solidFill>
                <a:srgbClr val="FFFF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Despedirse</a:t>
            </a:r>
          </a:p>
        </p:txBody>
      </p:sp>
      <p:sp>
        <p:nvSpPr>
          <p:cNvPr id="124" name="Shape 124"/>
          <p:cNvSpPr txBox="1"/>
          <p:nvPr>
            <p:ph idx="1" type="subTitle"/>
          </p:nvPr>
        </p:nvSpPr>
        <p:spPr>
          <a:xfrm>
            <a:off x="552450" y="1066800"/>
            <a:ext cx="9055200" cy="63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1"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Adios-usual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1"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Hasta Luego-lo vas a ver más tarde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1"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Hasta Pronto-lo vas a ver rápido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1"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Hasta mañana-lo vas a ver mañana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1"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Chao-</a:t>
            </a:r>
            <a:r>
              <a:rPr b="1" i="1"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coloquial en España y algunos países de Latinoamérica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Copia el Inglés</a:t>
            </a:r>
          </a:p>
        </p:txBody>
      </p:sp>
      <p:sp>
        <p:nvSpPr>
          <p:cNvPr id="130" name="Shape 130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114300" lvl="1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1"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Adios-usual goodbye</a:t>
            </a:r>
          </a:p>
          <a:p>
            <a:pPr indent="114300" lvl="1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1"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Hasta Luego-until next time</a:t>
            </a:r>
          </a:p>
          <a:p>
            <a:pPr indent="114300" lvl="1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1"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Hasta Pronto-see you soon</a:t>
            </a:r>
          </a:p>
          <a:p>
            <a:pPr indent="114300" lvl="1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1"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Hasta mañana-see you tomorrow</a:t>
            </a:r>
          </a:p>
          <a:p>
            <a:pPr indent="114300" lvl="1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1"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Chao-so long, good bye </a:t>
            </a:r>
            <a:r>
              <a:rPr b="1" i="1"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colloquial in Spain &amp; some countries in Latin America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ctrTitle"/>
          </p:nvPr>
        </p:nvSpPr>
        <p:spPr>
          <a:xfrm>
            <a:off x="552450" y="-119062"/>
            <a:ext cx="9055200" cy="164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b="0" i="0" lang="en-US" sz="49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Practicamos en Pareja</a:t>
            </a:r>
          </a:p>
        </p:txBody>
      </p:sp>
      <p:sp>
        <p:nvSpPr>
          <p:cNvPr id="136" name="Shape 136"/>
          <p:cNvSpPr txBox="1"/>
          <p:nvPr>
            <p:ph idx="1" type="subTitle"/>
          </p:nvPr>
        </p:nvSpPr>
        <p:spPr>
          <a:xfrm>
            <a:off x="552450" y="1150937"/>
            <a:ext cx="9309000" cy="624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3655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1" i="0" lang="en-US" sz="30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Its 3p.m.</a:t>
            </a:r>
            <a:r>
              <a:rPr b="0" i="0" lang="en-US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1:Buenas______. ¿Cómo te llamas?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2:Buenas______. Me llamo______.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1:Mucho Gusto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2:Igualmente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1:Adiós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2: Hasta Luego</a:t>
            </a:r>
          </a:p>
          <a:p>
            <a:pPr indent="-33655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1" i="0" lang="en-US" sz="30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Its 9 a.m.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2: Buenos______. ¿Cómo te llamas?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1: Buenos_______. Me llamo______.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2: Encantado/a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1: Igualmente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2: Hasta Mañana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1: Chao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