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5999" cy="163353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00" cy="1947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5999" cy="15144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5999" cy="16668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5999" cy="4573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5" y="2645569"/>
            <a:ext cx="6097588" cy="2158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05" y="562768"/>
            <a:ext cx="6097588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6" y="169068"/>
            <a:ext cx="4573586" cy="8635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74" cy="129063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075" cy="6503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74" cy="52133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449" cy="7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449" cy="4391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37" cy="7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37" cy="4391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99" cy="4573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99" cy="4573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5999" cy="1271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5999" cy="4573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25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450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312" cy="5095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3.png"/><Relationship Id="rId4" Type="http://schemas.openxmlformats.org/officeDocument/2006/relationships/hyperlink" Target="https://www.youtube.com/watch?v=8hZuG1ZNjys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3.png"/><Relationship Id="rId4" Type="http://schemas.openxmlformats.org/officeDocument/2006/relationships/image" Target="../media/image0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3.png"/><Relationship Id="rId4" Type="http://schemas.openxmlformats.org/officeDocument/2006/relationships/image" Target="../media/image00.gif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Use same paper from Monday</a:t>
            </a:r>
          </a:p>
          <a:p>
            <a:pPr indent="14605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Place Name, Date (8/16/2016), Class period in upper right hand corner.</a:t>
            </a:r>
          </a:p>
          <a:p>
            <a:pPr indent="14605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Write down the Band Name &amp; Song Title</a:t>
            </a:r>
          </a:p>
          <a:p>
            <a:pPr indent="14605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Listen to the song &amp; watch the video 1 go through.</a:t>
            </a:r>
          </a:p>
          <a:p>
            <a:pPr indent="14605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Answer questions on second go through.</a:t>
            </a: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ctrTitle"/>
          </p:nvPr>
        </p:nvSpPr>
        <p:spPr>
          <a:xfrm>
            <a:off x="552450" y="-119062"/>
            <a:ext cx="9055200" cy="164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b="0" i="0" lang="en-US" sz="49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Practicamos en Pareja</a:t>
            </a:r>
          </a:p>
        </p:txBody>
      </p:sp>
      <p:sp>
        <p:nvSpPr>
          <p:cNvPr id="140" name="Shape 140"/>
          <p:cNvSpPr txBox="1"/>
          <p:nvPr>
            <p:ph idx="1" type="subTitle"/>
          </p:nvPr>
        </p:nvSpPr>
        <p:spPr>
          <a:xfrm>
            <a:off x="552450" y="1150937"/>
            <a:ext cx="9309000" cy="62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3655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30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Its 3p.m.</a:t>
            </a: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1:Buenas______. ¿Cómo te llamas?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2:Buenas______. Me llamo______.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1:Mucho Gusto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2:Igualmente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1:¿Te gusta/gustan lo/los________?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2:Si/no mi gusta/gustan_________.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1:Adiós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 Hasta Lueg</a:t>
            </a: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ctrTitle"/>
          </p:nvPr>
        </p:nvSpPr>
        <p:spPr>
          <a:xfrm>
            <a:off x="552450" y="-119062"/>
            <a:ext cx="9055200" cy="164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b="0" i="0" lang="en-US" sz="49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Practicamos en Pareja</a:t>
            </a:r>
          </a:p>
        </p:txBody>
      </p:sp>
      <p:sp>
        <p:nvSpPr>
          <p:cNvPr id="146" name="Shape 146"/>
          <p:cNvSpPr txBox="1"/>
          <p:nvPr>
            <p:ph idx="1" type="subTitle"/>
          </p:nvPr>
        </p:nvSpPr>
        <p:spPr>
          <a:xfrm>
            <a:off x="552450" y="1150937"/>
            <a:ext cx="9309000" cy="62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3655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b="1" i="0" lang="en-US" sz="30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Its </a:t>
            </a:r>
            <a:r>
              <a:rPr b="1" lang="en-US" sz="30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9a</a:t>
            </a:r>
            <a:r>
              <a:rPr b="1" i="0" lang="en-US" sz="30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.m.</a:t>
            </a: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1:Buen</a:t>
            </a: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_</a:t>
            </a: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s______. ¿Cómo te llamas?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2:Buen</a:t>
            </a: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_</a:t>
            </a: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s______. Me llamo______.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</a:t>
            </a: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Encantado/a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</a:t>
            </a: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Mucho Gusto.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1:¿Cuál es la fecha*?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2:La fecha es </a:t>
            </a:r>
            <a:r>
              <a:rPr lang="en-US" sz="30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(día)_</a:t>
            </a: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__, </a:t>
            </a:r>
            <a:r>
              <a:rPr lang="en-US" sz="30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(Mes)</a:t>
            </a: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___ 17,2016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1:Gracias. ¿Te gusta/gustan lo/los ________?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2:Si/no me gusta/gustan _________.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1:Hasta Pronto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Persona 2:No, Hasta mañana.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ctrTitle"/>
          </p:nvPr>
        </p:nvSpPr>
        <p:spPr>
          <a:xfrm>
            <a:off x="552450" y="-119062"/>
            <a:ext cx="9055200" cy="164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b="0" i="0" lang="en-US" sz="4900" u="none" cap="none" strike="noStrike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Practicamos Solo</a:t>
            </a:r>
          </a:p>
        </p:txBody>
      </p:sp>
      <p:sp>
        <p:nvSpPr>
          <p:cNvPr id="152" name="Shape 152"/>
          <p:cNvSpPr txBox="1"/>
          <p:nvPr>
            <p:ph idx="1" type="subTitle"/>
          </p:nvPr>
        </p:nvSpPr>
        <p:spPr>
          <a:xfrm>
            <a:off x="552450" y="1150937"/>
            <a:ext cx="9309000" cy="624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Escriba una conversación en Español. Almeno de 6 oraciones. 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Traduzca tu conversación a Inglés.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1" lang="en-US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Presente tu conversación con la clase. 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t/>
            </a:r>
            <a:endParaRPr b="1" sz="30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REPASO ESPAÑOL A INGLÉS</a:t>
            </a:r>
          </a:p>
        </p:txBody>
      </p:sp>
      <p:sp>
        <p:nvSpPr>
          <p:cNvPr id="158" name="Shape 158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HOLA HOLA HOLA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INGLÉS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099" cy="116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0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150925"/>
            <a:ext cx="9055200" cy="55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425450" lvl="0" marL="457200" marR="0" rtl="0" algn="l">
              <a:spcBef>
                <a:spcPts val="62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https://www.youtube.com/watch?v=8hZuG1ZNjys</a:t>
            </a:r>
          </a:p>
          <a:p>
            <a:pPr indent="-425450" lvl="0" marL="457200" marR="0" rtl="0" algn="l">
              <a:spcBef>
                <a:spcPts val="62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¿Qué son tres cosas qué te gusta de la canción?</a:t>
            </a:r>
          </a:p>
          <a:p>
            <a:pPr indent="-425450" lvl="0" marL="457200" marR="0" rtl="0" algn="l">
              <a:spcBef>
                <a:spcPts val="62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¿Hay algo qué no te gusta de la canción?</a:t>
            </a:r>
          </a:p>
          <a:p>
            <a:pPr indent="-425450" lvl="0" marL="457200" marR="0" rtl="0" algn="l">
              <a:spcBef>
                <a:spcPts val="62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¿Cómo te hace sentir la canción?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806450" y="2016125"/>
            <a:ext cx="85471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60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Básicos 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382587" y="4368800"/>
            <a:ext cx="9563100" cy="18462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Objetivo: </a:t>
            </a: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basics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44450" y="355600"/>
            <a:ext cx="10071099" cy="132714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552450" y="1828800"/>
            <a:ext cx="9055099" cy="48942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ESPAÑOL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ADIOS INGLÉS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Días de la Semana Canción</a:t>
            </a:r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Lunes, Martes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Miércoles, Jueves, Viernes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Sábado, Domingo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(clap, clap) The days of the week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Los Meses del Año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Enero-January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Febrero-February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Marzo-March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Abril-April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Mayo-May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Junio-June</a:t>
            </a:r>
          </a:p>
        </p:txBody>
      </p:sp>
      <p:sp>
        <p:nvSpPr>
          <p:cNvPr id="116" name="Shape 116"/>
          <p:cNvSpPr txBox="1"/>
          <p:nvPr>
            <p:ph idx="2" type="body"/>
          </p:nvPr>
        </p:nvSpPr>
        <p:spPr>
          <a:xfrm>
            <a:off x="5156200" y="2200275"/>
            <a:ext cx="47886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Julio-July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Agosto-August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Septiembre-September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Octubre-October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Noviembre-November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Diciembre-December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El Abecedario</a:t>
            </a:r>
          </a:p>
        </p:txBody>
      </p:sp>
      <p:sp>
        <p:nvSpPr>
          <p:cNvPr id="122" name="Shape 122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27 letras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tiene 26.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Ñ es la differencia.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La RAE dice qué </a:t>
            </a:r>
            <a:r>
              <a:rPr i="1"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ch </a:t>
            </a: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y </a:t>
            </a:r>
            <a:r>
              <a:rPr i="1"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ll </a:t>
            </a: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son dígrafos* no letras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99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Un dígrafo(a digraph) is a combination of letters that represent a single sound.</a:t>
            </a:r>
          </a:p>
        </p:txBody>
      </p:sp>
      <p:pic>
        <p:nvPicPr>
          <p:cNvPr descr="rae.png" id="123" name="Shape 1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88400" y="1217700"/>
            <a:ext cx="4719250" cy="212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os numeros.gif" id="128" name="Shape 1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36747" y="0"/>
            <a:ext cx="5886466" cy="76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Four Corners</a:t>
            </a:r>
          </a:p>
        </p:txBody>
      </p:sp>
      <p:sp>
        <p:nvSpPr>
          <p:cNvPr id="134" name="Shape 134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Go to the corner that best reflects you.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	Introduce yourself to the students in that corner and ask what their favorite candy is.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