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5999" cy="1633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00" cy="1947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5999" cy="151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5999" cy="16668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5" y="2645569"/>
            <a:ext cx="6097588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05" y="562768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6" y="169068"/>
            <a:ext cx="4573586" cy="863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74" cy="12906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075" cy="6503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74" cy="52133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449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37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37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daaHi0jtHlw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oUvyhStbFy8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png"/><Relationship Id="rId4" Type="http://schemas.openxmlformats.org/officeDocument/2006/relationships/image" Target="../media/image06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png"/><Relationship Id="rId4" Type="http://schemas.openxmlformats.org/officeDocument/2006/relationships/hyperlink" Target="http://community.prometheanplanet.com/en/user_groups/flash-activities/m/gadgets/16831.aspx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same paper from Monday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Place Name, Date (8/17/2016), Class period in upper right hand corner.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down the type of dance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https://www.youtube.com/watch?v=daaHi0jtHlw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Turn in Bell Work, if you are absent when we have bell work just put the date you were absent and write absent.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semana:</a:t>
            </a:r>
            <a:b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opia el vocabulario</a:t>
            </a:r>
          </a:p>
        </p:txBody>
      </p:sp>
      <p:sp>
        <p:nvSpPr>
          <p:cNvPr id="140" name="Shape 140"/>
          <p:cNvSpPr txBox="1"/>
          <p:nvPr>
            <p:ph idx="1" type="subTitle"/>
          </p:nvPr>
        </p:nvSpPr>
        <p:spPr>
          <a:xfrm>
            <a:off x="552450" y="1828800"/>
            <a:ext cx="42831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gusta, ¿Te gusta?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Lunes: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Martes: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Miércoles: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Jueves: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Viernes: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Sábado y Domingo: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4952150" y="1828800"/>
            <a:ext cx="2134200" cy="43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Enero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Febrero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Marzo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Abril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Mayo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Junio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6803000" y="1812150"/>
            <a:ext cx="2717700" cy="43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Julio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Agosto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Septiembre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Octubre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Noviembre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Char char="•"/>
            </a:pPr>
            <a:r>
              <a:rPr lang="en-US" sz="3100">
                <a:solidFill>
                  <a:schemeClr val="lt1"/>
                </a:solidFill>
              </a:rPr>
              <a:t>Diciembre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Días de la Semana Canción</a:t>
            </a:r>
          </a:p>
        </p:txBody>
      </p:sp>
      <p:sp>
        <p:nvSpPr>
          <p:cNvPr id="148" name="Shape 14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Lunes, Martes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Miércoles, Jueves, Viernes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Sábado, Domingo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(clap, clap) The days of the week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El Abecedario</a:t>
            </a:r>
          </a:p>
        </p:txBody>
      </p:sp>
      <p:sp>
        <p:nvSpPr>
          <p:cNvPr id="154" name="Shape 15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27 letras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tiene 26.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Ñ es la differencia.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b="1" lang="en-US" sz="36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RAE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dice qué </a:t>
            </a:r>
            <a:r>
              <a:rPr i="1"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ch 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y </a:t>
            </a:r>
            <a:r>
              <a:rPr i="1"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ll 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son dígrafos* no letras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Un dígrafo(a digraph) is a combination of letters that represent a single sound.</a:t>
            </a:r>
          </a:p>
        </p:txBody>
      </p:sp>
      <p:pic>
        <p:nvPicPr>
          <p:cNvPr descr="rae.png"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8400" y="1217700"/>
            <a:ext cx="4719250" cy="212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¡Los Numeros!</a:t>
            </a:r>
          </a:p>
        </p:txBody>
      </p:sp>
      <p:sp>
        <p:nvSpPr>
          <p:cNvPr id="161" name="Shape 16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https://www.youtube.com/watch?v=oUvyhStbFy8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e-spanish-numbers (1).gif" id="166" name="Shape 1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1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¡BINGO!</a:t>
            </a:r>
          </a:p>
        </p:txBody>
      </p:sp>
      <p:sp>
        <p:nvSpPr>
          <p:cNvPr id="172" name="Shape 172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Make a 5x5 grid on a piece of paper.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Write any number 1-100 in the grids, don’t repeat a number.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Middle space is Libre(free)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Say Bingo when you get 5 in a row.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http://community.prometheanplanet.com/en/user_groups/flash-activities/m/gadgets/16831.aspx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78" name="Shape 17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806450" y="2016125"/>
            <a:ext cx="85471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60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382587" y="4368800"/>
            <a:ext cx="9563100" cy="1846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Objetivo: 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Review for upcoming quiz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44450" y="355600"/>
            <a:ext cx="10071099" cy="13271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099" cy="4894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Call &amp; Responses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“Eruditos”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“Scholars”)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“Si Profesor”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looks at Sr. Rivera “yes teacher”)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“¿Qué Tal?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How’s it going?)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“General!”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salutes* “General”)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Call &amp; Responses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“¡Achú!”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sneezes)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“¡Salud!”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“Health” makes praying hands sign)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Sr. Rivera “¡Achú!”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“¡Dinero!</a:t>
            </a:r>
          </a:p>
          <a:p>
            <a:pPr lvl="2" rtl="0" algn="l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“Money” rubs fingers together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Sr. Rivera “¡Achú!”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“¡Amor!”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“Love” place hands over heart)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Call &amp; Responses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“Otra cosa!”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“another thing”)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“Mariposa”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“Butterfly” makes butterfly shadow hands)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Call &amp; Responses</a:t>
            </a: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“¡Clase! ¿Se puede?”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(Sr. Rivera “Class can you do it?”)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“¡Sí se puede!”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“Yes I can!” pumps fist)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Sr. Rivera “¡Hola Hola!”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“¡Coca Cola!”</a:t>
            </a:r>
          </a:p>
          <a:p>
            <a:pPr lvl="2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(Class drinks a coke)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</a:t>
            </a:r>
          </a:p>
        </p:txBody>
      </p:sp>
      <p:sp>
        <p:nvSpPr>
          <p:cNvPr id="127" name="Shape 127"/>
          <p:cNvSpPr txBox="1"/>
          <p:nvPr>
            <p:ph idx="1" type="subTitle"/>
          </p:nvPr>
        </p:nvSpPr>
        <p:spPr>
          <a:xfrm>
            <a:off x="552450" y="1828800"/>
            <a:ext cx="43989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 llamo: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¿Cómo te llamas?: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Mucho gusto: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Encantado/a: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Igualmente: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Buenos Dias: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Buenas Tardes: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Buenas Noches: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5208587" y="1828800"/>
            <a:ext cx="4398899" cy="52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My name is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your name?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Pleased to meet you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Delighted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Likewise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 morning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 afternoon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 evening/Good night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Copia el Inglés</a:t>
            </a:r>
          </a:p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Adiós-usual goodbye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Luego-until next time/see you </a:t>
            </a:r>
            <a:r>
              <a:rPr lang="en-US" sz="31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ater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Pronto-see you soon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Hasta mañana-see you tomorrow</a:t>
            </a:r>
          </a:p>
          <a:p>
            <a:pPr indent="11430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Chao-so long, good bye </a:t>
            </a:r>
            <a:r>
              <a:rPr b="1" i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colloquial in Spain &amp; some countries in Latin America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