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7620000" cx="1016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762000" y="2366963"/>
            <a:ext cx="8635999" cy="16335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524000" y="4318000"/>
            <a:ext cx="7112000" cy="1947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803275" y="4895850"/>
            <a:ext cx="8635999" cy="15144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803275" y="3228975"/>
            <a:ext cx="8635999" cy="16668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762000" y="676275"/>
            <a:ext cx="8635999" cy="1271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762000" y="2200275"/>
            <a:ext cx="8635999" cy="4573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 rot="5400000">
            <a:off x="5269705" y="2645569"/>
            <a:ext cx="6097588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 rot="5400000">
            <a:off x="875505" y="562768"/>
            <a:ext cx="6097588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762000" y="676275"/>
            <a:ext cx="8635999" cy="1271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 rot="5400000">
            <a:off x="2793206" y="169068"/>
            <a:ext cx="4573586" cy="8635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1990725" y="5334000"/>
            <a:ext cx="6096000" cy="6302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1" name="Shape 31"/>
          <p:cNvSpPr/>
          <p:nvPr>
            <p:ph idx="2" type="pic"/>
          </p:nvPr>
        </p:nvSpPr>
        <p:spPr>
          <a:xfrm>
            <a:off x="1990725" y="681037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1990725" y="5964237"/>
            <a:ext cx="6096000" cy="893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508000" y="303212"/>
            <a:ext cx="3343274" cy="12906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3971925" y="303212"/>
            <a:ext cx="5680075" cy="6503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508000" y="1593850"/>
            <a:ext cx="3343274" cy="52133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762000" y="676275"/>
            <a:ext cx="8635999" cy="1271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508000" y="1704975"/>
            <a:ext cx="4489449" cy="7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2" type="body"/>
          </p:nvPr>
        </p:nvSpPr>
        <p:spPr>
          <a:xfrm>
            <a:off x="508000" y="2416175"/>
            <a:ext cx="4489449" cy="4391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3" type="body"/>
          </p:nvPr>
        </p:nvSpPr>
        <p:spPr>
          <a:xfrm>
            <a:off x="5160962" y="1704975"/>
            <a:ext cx="4491037" cy="7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4" type="body"/>
          </p:nvPr>
        </p:nvSpPr>
        <p:spPr>
          <a:xfrm>
            <a:off x="5160962" y="2416175"/>
            <a:ext cx="4491037" cy="4391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762000" y="676275"/>
            <a:ext cx="8635999" cy="1271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762000" y="2200275"/>
            <a:ext cx="4241799" cy="4573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5156200" y="2200275"/>
            <a:ext cx="4241799" cy="4573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762000" y="676275"/>
            <a:ext cx="8635999" cy="1271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762000" y="2200275"/>
            <a:ext cx="8635999" cy="4573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Relationship Id="rId4" Type="http://schemas.openxmlformats.org/officeDocument/2006/relationships/hyperlink" Target="https://www.youtube.com/watch?v=NUsoVlDFqZg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png"/><Relationship Id="rId4" Type="http://schemas.openxmlformats.org/officeDocument/2006/relationships/image" Target="../media/image03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552450" y="355600"/>
            <a:ext cx="90552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49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BELL WORK</a:t>
            </a:r>
          </a:p>
        </p:txBody>
      </p:sp>
      <p:sp>
        <p:nvSpPr>
          <p:cNvPr id="85" name="Shape 85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same paper from Tuesday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Draw a line across paper under Tuesday’s bell work</a:t>
            </a:r>
          </a:p>
          <a:p>
            <a:pPr indent="146050" lvl="1" rtl="0" algn="l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Write Name, Date (8/24/2016), Class period in upper right hand corner.</a:t>
            </a:r>
          </a:p>
          <a:p>
            <a:pPr indent="146050" lvl="1" rtl="0" algn="l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https://www.youtube.com/watch?v=NUsoVlDFqZg</a:t>
            </a: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 rtl="0" algn="l">
              <a:lnSpc>
                <a:spcPct val="95000"/>
              </a:lnSpc>
              <a:spcBef>
                <a:spcPts val="0"/>
              </a:spcBef>
              <a:buNone/>
            </a:pPr>
            <a:r>
              <a:t/>
            </a:r>
            <a:endParaRPr sz="3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ctrTitle"/>
          </p:nvPr>
        </p:nvSpPr>
        <p:spPr>
          <a:xfrm>
            <a:off x="552450" y="355600"/>
            <a:ext cx="90552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49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Practicamos</a:t>
            </a:r>
          </a:p>
        </p:txBody>
      </p:sp>
      <p:sp>
        <p:nvSpPr>
          <p:cNvPr id="137" name="Shape 137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 parejas de cara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1: ¿A qué hora es la clase de Español?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2: Es a la _________(insert time)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1: ¿A </a:t>
            </a: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qué hora es la clase de Matemáticas?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2: Es a la _________(insert time)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2: ¿A </a:t>
            </a: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qué</a:t>
            </a: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hora es la clase de Ciencias?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1: Es a la _________(insert time)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ctrTitle"/>
          </p:nvPr>
        </p:nvSpPr>
        <p:spPr>
          <a:xfrm>
            <a:off x="552450" y="355600"/>
            <a:ext cx="90552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49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REPASO ESPAÑOL A INGLÉS</a:t>
            </a:r>
          </a:p>
        </p:txBody>
      </p:sp>
      <p:sp>
        <p:nvSpPr>
          <p:cNvPr id="143" name="Shape 143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HOLA HOLA HOLA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INGLÉS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ctrTitle"/>
          </p:nvPr>
        </p:nvSpPr>
        <p:spPr>
          <a:xfrm>
            <a:off x="44450" y="355600"/>
            <a:ext cx="10071099" cy="132714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Enrique Iglesias - Bailando </a:t>
            </a:r>
          </a:p>
        </p:txBody>
      </p:sp>
      <p:sp>
        <p:nvSpPr>
          <p:cNvPr id="91" name="Shape 91"/>
          <p:cNvSpPr txBox="1"/>
          <p:nvPr>
            <p:ph idx="1" type="subTitle"/>
          </p:nvPr>
        </p:nvSpPr>
        <p:spPr>
          <a:xfrm>
            <a:off x="552450" y="1828800"/>
            <a:ext cx="9055099" cy="4894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42545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Write the artist and song title.</a:t>
            </a:r>
          </a:p>
          <a:p>
            <a:pPr indent="-42545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Based on the video alone, what do you think the song is about?</a:t>
            </a:r>
          </a:p>
          <a:p>
            <a:pPr indent="-42545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could Enrique better explain what the song is about?</a:t>
            </a:r>
          </a:p>
          <a:p>
            <a:pPr indent="-42545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Which group do you think would win the dance battle?</a:t>
            </a:r>
          </a:p>
          <a:p>
            <a:pPr indent="-42545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Which group would you want to dance with and why?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ctrTitle"/>
          </p:nvPr>
        </p:nvSpPr>
        <p:spPr>
          <a:xfrm>
            <a:off x="806450" y="2016125"/>
            <a:ext cx="85471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La hora, el tiempo, y como somos</a:t>
            </a:r>
          </a:p>
        </p:txBody>
      </p:sp>
      <p:sp>
        <p:nvSpPr>
          <p:cNvPr id="97" name="Shape 97"/>
          <p:cNvSpPr txBox="1"/>
          <p:nvPr>
            <p:ph idx="1" type="subTitle"/>
          </p:nvPr>
        </p:nvSpPr>
        <p:spPr>
          <a:xfrm>
            <a:off x="382587" y="4368800"/>
            <a:ext cx="9563100" cy="1846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Objetivo: </a:t>
            </a: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Telling Time, Explaining the weather, describing people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ctrTitle"/>
          </p:nvPr>
        </p:nvSpPr>
        <p:spPr>
          <a:xfrm>
            <a:off x="44450" y="355600"/>
            <a:ext cx="10071000" cy="13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INGLÉS A ESPAÑOL</a:t>
            </a:r>
          </a:p>
        </p:txBody>
      </p:sp>
      <p:sp>
        <p:nvSpPr>
          <p:cNvPr id="103" name="Shape 103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UNO DOS TRES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ESPAÑOL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UNO DOS TRES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ADIOS INGLÉS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ctrTitle"/>
          </p:nvPr>
        </p:nvSpPr>
        <p:spPr>
          <a:xfrm>
            <a:off x="44450" y="355600"/>
            <a:ext cx="10071000" cy="13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Llamados y Respuestas</a:t>
            </a:r>
          </a:p>
        </p:txBody>
      </p:sp>
      <p:sp>
        <p:nvSpPr>
          <p:cNvPr id="109" name="Shape 109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Sr. Rivera dice “¡No me digas!”</a:t>
            </a:r>
          </a:p>
          <a:p>
            <a:pPr lvl="2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Sr. Rivera says “Say it ain’t so!”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Clase dice “¡Sí es verdad!</a:t>
            </a:r>
          </a:p>
          <a:p>
            <a:pPr lvl="2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Class says “Yes it’s the truth” hand over heart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Sr. Rivera dice “♫ Los pollitos dicen ♫”</a:t>
            </a:r>
          </a:p>
          <a:p>
            <a:pPr lvl="2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Sr. Rivera says (sings) “The little chickens (chicks) say”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Clase dice “♫ Pío Pío Pío ♫”</a:t>
            </a:r>
          </a:p>
          <a:p>
            <a:pPr lvl="2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Class sings “cheep cheep cheep” (flap arms)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ctrTitle"/>
          </p:nvPr>
        </p:nvSpPr>
        <p:spPr>
          <a:xfrm>
            <a:off x="552450" y="355600"/>
            <a:ext cx="90552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lvl="0" rtl="0">
              <a:lnSpc>
                <a:spcPct val="95000"/>
              </a:lnSpc>
              <a:spcBef>
                <a:spcPts val="0"/>
              </a:spcBef>
              <a:buClr>
                <a:srgbClr val="FFFF99"/>
              </a:buClr>
              <a:buSzPct val="25000"/>
              <a:buFont typeface="Arial"/>
              <a:buNone/>
            </a:pPr>
            <a:r>
              <a:rPr lang="en-US" sz="49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Vocabulario de la semana</a:t>
            </a:r>
          </a:p>
        </p:txBody>
      </p:sp>
      <p:sp>
        <p:nvSpPr>
          <p:cNvPr id="115" name="Shape 115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¿Qué hora es?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¿A qué hora es?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 (el) mediodía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 (la) medianoche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¿Qué estación es?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Qué</a:t>
            </a: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tiempo hace?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 invierno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 primavera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 verano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 otoño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e-spanish-numbers (1).gif" id="120" name="Shape 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0159999" cy="761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139" y="0"/>
            <a:ext cx="6491725" cy="7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ctrTitle"/>
          </p:nvPr>
        </p:nvSpPr>
        <p:spPr>
          <a:xfrm>
            <a:off x="552450" y="355600"/>
            <a:ext cx="90552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49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Practicamos</a:t>
            </a:r>
          </a:p>
        </p:txBody>
      </p:sp>
      <p:sp>
        <p:nvSpPr>
          <p:cNvPr id="131" name="Shape 131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 parejas de hombro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1: ¿Hola, qué hora es?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2: Hola, son las 3:15.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1: ¿Sr. qué hora es?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2: Es la 1:45. 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2: ¿Sra. </a:t>
            </a: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qué</a:t>
            </a: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hora es?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1: Son las 9:55.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