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7620000" cx="10160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0" name="Shape 14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5" name="Shape 14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2" name="Shape 15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8" name="Shape 15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5" name="Shape 16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1" name="Shape 17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" name="Shape 8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5" name="Shape 10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1" name="Shape 11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7" name="Shape 11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3" name="Shape 12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0" name="Shape 13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ctrTitle"/>
          </p:nvPr>
        </p:nvSpPr>
        <p:spPr>
          <a:xfrm>
            <a:off x="762000" y="2366963"/>
            <a:ext cx="8635999" cy="163353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1524000" y="4318000"/>
            <a:ext cx="7112000" cy="1947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762000" y="6942136"/>
            <a:ext cx="2117725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3470275" y="6942136"/>
            <a:ext cx="3219450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7280275" y="6942136"/>
            <a:ext cx="2119312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803275" y="4895850"/>
            <a:ext cx="8635999" cy="15144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803275" y="3228975"/>
            <a:ext cx="8635999" cy="16668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762000" y="6942136"/>
            <a:ext cx="2117725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3470275" y="6942136"/>
            <a:ext cx="3219450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7280275" y="6942136"/>
            <a:ext cx="2119312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762000" y="676275"/>
            <a:ext cx="8635999" cy="1271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762000" y="2200275"/>
            <a:ext cx="8635999" cy="4573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762000" y="6942136"/>
            <a:ext cx="2117725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3470275" y="6942136"/>
            <a:ext cx="3219450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7280275" y="6942136"/>
            <a:ext cx="2119312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 rot="5400000">
            <a:off x="5269705" y="2645569"/>
            <a:ext cx="6097588" cy="2158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 rot="5400000">
            <a:off x="875505" y="562768"/>
            <a:ext cx="6097588" cy="6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762000" y="6942136"/>
            <a:ext cx="2117725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3470275" y="6942136"/>
            <a:ext cx="3219450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7280275" y="6942136"/>
            <a:ext cx="2119312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762000" y="676275"/>
            <a:ext cx="8635999" cy="1271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 rot="5400000">
            <a:off x="2793206" y="169068"/>
            <a:ext cx="4573586" cy="8635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0" type="dt"/>
          </p:nvPr>
        </p:nvSpPr>
        <p:spPr>
          <a:xfrm>
            <a:off x="762000" y="6942136"/>
            <a:ext cx="2117725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3470275" y="6942136"/>
            <a:ext cx="3219450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7280275" y="6942136"/>
            <a:ext cx="2119312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1990725" y="5334000"/>
            <a:ext cx="6096000" cy="6302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1" name="Shape 31"/>
          <p:cNvSpPr/>
          <p:nvPr>
            <p:ph idx="2" type="pic"/>
          </p:nvPr>
        </p:nvSpPr>
        <p:spPr>
          <a:xfrm>
            <a:off x="1990725" y="681037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1990725" y="5964237"/>
            <a:ext cx="6096000" cy="893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0" type="dt"/>
          </p:nvPr>
        </p:nvSpPr>
        <p:spPr>
          <a:xfrm>
            <a:off x="762000" y="6942136"/>
            <a:ext cx="2117725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3470275" y="6942136"/>
            <a:ext cx="3219450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7280275" y="6942136"/>
            <a:ext cx="2119312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508000" y="303212"/>
            <a:ext cx="3343274" cy="129063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3971925" y="303212"/>
            <a:ext cx="5680075" cy="65039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508000" y="1593850"/>
            <a:ext cx="3343274" cy="52133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0" type="dt"/>
          </p:nvPr>
        </p:nvSpPr>
        <p:spPr>
          <a:xfrm>
            <a:off x="762000" y="6942136"/>
            <a:ext cx="2117725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1" type="ftr"/>
          </p:nvPr>
        </p:nvSpPr>
        <p:spPr>
          <a:xfrm>
            <a:off x="3470275" y="6942136"/>
            <a:ext cx="3219450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7280275" y="6942136"/>
            <a:ext cx="2119312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idx="10" type="dt"/>
          </p:nvPr>
        </p:nvSpPr>
        <p:spPr>
          <a:xfrm>
            <a:off x="762000" y="6942136"/>
            <a:ext cx="2117725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1" type="ftr"/>
          </p:nvPr>
        </p:nvSpPr>
        <p:spPr>
          <a:xfrm>
            <a:off x="3470275" y="6942136"/>
            <a:ext cx="3219450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7280275" y="6942136"/>
            <a:ext cx="2119312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762000" y="676275"/>
            <a:ext cx="8635999" cy="1271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0" type="dt"/>
          </p:nvPr>
        </p:nvSpPr>
        <p:spPr>
          <a:xfrm>
            <a:off x="762000" y="6942136"/>
            <a:ext cx="2117725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1" type="ftr"/>
          </p:nvPr>
        </p:nvSpPr>
        <p:spPr>
          <a:xfrm>
            <a:off x="3470275" y="6942136"/>
            <a:ext cx="3219450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7280275" y="6942136"/>
            <a:ext cx="2119312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508000" y="1704975"/>
            <a:ext cx="4489449" cy="711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2" type="body"/>
          </p:nvPr>
        </p:nvSpPr>
        <p:spPr>
          <a:xfrm>
            <a:off x="508000" y="2416175"/>
            <a:ext cx="4489449" cy="43910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3" type="body"/>
          </p:nvPr>
        </p:nvSpPr>
        <p:spPr>
          <a:xfrm>
            <a:off x="5160962" y="1704975"/>
            <a:ext cx="4491037" cy="711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4" type="body"/>
          </p:nvPr>
        </p:nvSpPr>
        <p:spPr>
          <a:xfrm>
            <a:off x="5160962" y="2416175"/>
            <a:ext cx="4491037" cy="43910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762000" y="6942136"/>
            <a:ext cx="2117725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3470275" y="6942136"/>
            <a:ext cx="3219450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7280275" y="6942136"/>
            <a:ext cx="2119312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762000" y="676275"/>
            <a:ext cx="8635999" cy="1271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762000" y="2200275"/>
            <a:ext cx="4241799" cy="4573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2" type="body"/>
          </p:nvPr>
        </p:nvSpPr>
        <p:spPr>
          <a:xfrm>
            <a:off x="5156200" y="2200275"/>
            <a:ext cx="4241799" cy="4573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762000" y="6942136"/>
            <a:ext cx="2117725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3470275" y="6942136"/>
            <a:ext cx="3219450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7280275" y="6942136"/>
            <a:ext cx="2119312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762000" y="676275"/>
            <a:ext cx="8635999" cy="1271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762000" y="2200275"/>
            <a:ext cx="8635999" cy="4573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762000" y="6942136"/>
            <a:ext cx="2117725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3470275" y="6942136"/>
            <a:ext cx="3219450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7280275" y="6942136"/>
            <a:ext cx="2119312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2.png"/><Relationship Id="rId4" Type="http://schemas.openxmlformats.org/officeDocument/2006/relationships/image" Target="../media/image0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2.png"/><Relationship Id="rId4" Type="http://schemas.openxmlformats.org/officeDocument/2006/relationships/image" Target="../media/image0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2.png"/><Relationship Id="rId4" Type="http://schemas.openxmlformats.org/officeDocument/2006/relationships/image" Target="../media/image0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0.png"/><Relationship Id="rId4" Type="http://schemas.openxmlformats.org/officeDocument/2006/relationships/hyperlink" Target="https://www.youtube.com/watch?v=moDuehwe5wk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1.png"/><Relationship Id="rId4" Type="http://schemas.openxmlformats.org/officeDocument/2006/relationships/image" Target="../media/image03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ctrTitle"/>
          </p:nvPr>
        </p:nvSpPr>
        <p:spPr>
          <a:xfrm>
            <a:off x="552450" y="355600"/>
            <a:ext cx="90552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490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BELL WORK</a:t>
            </a:r>
          </a:p>
        </p:txBody>
      </p:sp>
      <p:sp>
        <p:nvSpPr>
          <p:cNvPr id="85" name="Shape 85"/>
          <p:cNvSpPr txBox="1"/>
          <p:nvPr>
            <p:ph idx="1" type="subTitle"/>
          </p:nvPr>
        </p:nvSpPr>
        <p:spPr>
          <a:xfrm>
            <a:off x="552450" y="1828800"/>
            <a:ext cx="9055200" cy="48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same paper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Draw a line across paper under Thursday’s bell work</a:t>
            </a:r>
          </a:p>
          <a:p>
            <a:pPr indent="146050" lvl="1" rtl="0" algn="l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Write Name, Date (8/26/2016), Class period in upper right hand corner.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lock.jpg"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124" y="-12"/>
            <a:ext cx="9687738" cy="76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elling time worksheet.png" id="142" name="Shape 1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0159999" cy="761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ctrTitle"/>
          </p:nvPr>
        </p:nvSpPr>
        <p:spPr>
          <a:xfrm>
            <a:off x="552400" y="141475"/>
            <a:ext cx="90552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490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Las cuatro estaciones</a:t>
            </a:r>
          </a:p>
        </p:txBody>
      </p:sp>
      <p:sp>
        <p:nvSpPr>
          <p:cNvPr id="148" name="Shape 148"/>
          <p:cNvSpPr txBox="1"/>
          <p:nvPr>
            <p:ph idx="1" type="subTitle"/>
          </p:nvPr>
        </p:nvSpPr>
        <p:spPr>
          <a:xfrm>
            <a:off x="552450" y="1828800"/>
            <a:ext cx="9055200" cy="48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oster-de-las-estaciones.jpg" id="149" name="Shape 1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" y="1309975"/>
            <a:ext cx="10160000" cy="6310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ctrTitle"/>
          </p:nvPr>
        </p:nvSpPr>
        <p:spPr>
          <a:xfrm>
            <a:off x="552450" y="355600"/>
            <a:ext cx="90552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490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Practicamos</a:t>
            </a:r>
          </a:p>
        </p:txBody>
      </p:sp>
      <p:sp>
        <p:nvSpPr>
          <p:cNvPr id="155" name="Shape 155"/>
          <p:cNvSpPr txBox="1"/>
          <p:nvPr>
            <p:ph idx="1" type="subTitle"/>
          </p:nvPr>
        </p:nvSpPr>
        <p:spPr>
          <a:xfrm>
            <a:off x="663150" y="1524100"/>
            <a:ext cx="9055200" cy="48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 parejas de cara</a:t>
            </a:r>
          </a:p>
          <a:p>
            <a: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 1: ¿Cuál estación te gusta?</a:t>
            </a:r>
          </a:p>
          <a:p>
            <a: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 2: Me gusta...</a:t>
            </a:r>
          </a:p>
          <a:p>
            <a: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 2: ¿Cuál mes te gusta?</a:t>
            </a:r>
          </a:p>
          <a:p>
            <a: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 1: Me gusta...</a:t>
            </a:r>
          </a:p>
          <a:p>
            <a: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 1: ¿Cuál mes no te gusta?</a:t>
            </a:r>
          </a:p>
          <a:p>
            <a: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 2: No me gusta...</a:t>
            </a:r>
          </a:p>
          <a:p>
            <a: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 2: ¿Cuál estación no te gusta?</a:t>
            </a:r>
          </a:p>
          <a:p>
            <a: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 1: No me gusta...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ctrTitle"/>
          </p:nvPr>
        </p:nvSpPr>
        <p:spPr>
          <a:xfrm>
            <a:off x="552450" y="355600"/>
            <a:ext cx="90552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490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¿Qué tiempo hace?</a:t>
            </a:r>
          </a:p>
        </p:txBody>
      </p:sp>
      <p:pic>
        <p:nvPicPr>
          <p:cNvPr descr="que tiempo hace.jpg" id="161" name="Shape 161"/>
          <p:cNvPicPr preferRelativeResize="0"/>
          <p:nvPr/>
        </p:nvPicPr>
        <p:blipFill rotWithShape="1">
          <a:blip r:embed="rId4">
            <a:alphaModFix/>
          </a:blip>
          <a:srcRect b="11590" l="0" r="5141" t="0"/>
          <a:stretch/>
        </p:blipFill>
        <p:spPr>
          <a:xfrm>
            <a:off x="261224" y="1708749"/>
            <a:ext cx="9637550" cy="420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 txBox="1"/>
          <p:nvPr/>
        </p:nvSpPr>
        <p:spPr>
          <a:xfrm>
            <a:off x="645300" y="6095900"/>
            <a:ext cx="8869500" cy="7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95000"/>
              </a:lnSpc>
              <a:spcBef>
                <a:spcPts val="0"/>
              </a:spcBef>
              <a:buNone/>
            </a:pPr>
            <a:r>
              <a:rPr lang="en-US" sz="3600">
                <a:solidFill>
                  <a:srgbClr val="FFFF99"/>
                </a:solidFill>
              </a:rPr>
              <a:t>¿Qué tiempo hace hoy?</a:t>
            </a:r>
          </a:p>
          <a:p>
            <a:pPr lvl="0" rtl="0">
              <a:lnSpc>
                <a:spcPct val="95000"/>
              </a:lnSpc>
              <a:spcBef>
                <a:spcPts val="0"/>
              </a:spcBef>
              <a:buClr>
                <a:srgbClr val="FFFF99"/>
              </a:buClr>
              <a:buSzPct val="25000"/>
              <a:buFont typeface="Arial"/>
              <a:buNone/>
            </a:pPr>
            <a:r>
              <a:rPr lang="en-US" sz="3600">
                <a:solidFill>
                  <a:srgbClr val="FFFF99"/>
                </a:solidFill>
              </a:rPr>
              <a:t>¿Alquien me puede dibujar el tiempo hoy?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ctrTitle"/>
          </p:nvPr>
        </p:nvSpPr>
        <p:spPr>
          <a:xfrm>
            <a:off x="552450" y="355600"/>
            <a:ext cx="90552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490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Practicamos</a:t>
            </a:r>
          </a:p>
        </p:txBody>
      </p:sp>
      <p:sp>
        <p:nvSpPr>
          <p:cNvPr id="168" name="Shape 168"/>
          <p:cNvSpPr txBox="1"/>
          <p:nvPr>
            <p:ph idx="1" type="subTitle"/>
          </p:nvPr>
        </p:nvSpPr>
        <p:spPr>
          <a:xfrm>
            <a:off x="552450" y="1828800"/>
            <a:ext cx="9055200" cy="48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 parejas de hombro</a:t>
            </a:r>
          </a:p>
          <a:p>
            <a: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 1: ¿Qué  tiempo hace en el verano?</a:t>
            </a:r>
          </a:p>
          <a:p>
            <a: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 2: (Answers)</a:t>
            </a:r>
          </a:p>
          <a:p>
            <a:pPr lvl="0" rtl="0" algn="l">
              <a:lnSpc>
                <a:spcPct val="95000"/>
              </a:lnSpc>
              <a:spcBef>
                <a:spcPts val="0"/>
              </a:spcBef>
              <a:buClr>
                <a:schemeClr val="dk1"/>
              </a:buClr>
              <a:buSzPct val="35483"/>
              <a:buFont typeface="Arial"/>
              <a:buNone/>
            </a:pPr>
            <a:r>
              <a:rPr lang="en-US" sz="3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Persona 1: ¿Qué  tiempo hace en el otoño?</a:t>
            </a:r>
          </a:p>
          <a:p>
            <a:pPr lvl="0" rtl="0" algn="l">
              <a:lnSpc>
                <a:spcPct val="95000"/>
              </a:lnSpc>
              <a:spcBef>
                <a:spcPts val="0"/>
              </a:spcBef>
              <a:buNone/>
            </a:pPr>
            <a:r>
              <a:rPr lang="en-US" sz="3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Persona 2: (Answers)</a:t>
            </a:r>
          </a:p>
          <a:p>
            <a:pPr lvl="0" rtl="0" algn="l">
              <a:lnSpc>
                <a:spcPct val="95000"/>
              </a:lnSpc>
              <a:spcBef>
                <a:spcPts val="0"/>
              </a:spcBef>
              <a:buNone/>
            </a:pPr>
            <a:r>
              <a:rPr lang="en-US" sz="3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Persona 2: ¿Qué tiempo hace en la primavera?</a:t>
            </a:r>
          </a:p>
          <a:p>
            <a:pPr lvl="0" rtl="0" algn="l">
              <a:lnSpc>
                <a:spcPct val="95000"/>
              </a:lnSpc>
              <a:spcBef>
                <a:spcPts val="0"/>
              </a:spcBef>
              <a:buClr>
                <a:schemeClr val="dk1"/>
              </a:buClr>
              <a:buSzPct val="35483"/>
              <a:buFont typeface="Arial"/>
              <a:buNone/>
            </a:pPr>
            <a:r>
              <a:rPr lang="en-US" sz="3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Persona 1: (Answers)</a:t>
            </a:r>
          </a:p>
          <a:p>
            <a:pPr lvl="0" rtl="0" algn="l">
              <a:lnSpc>
                <a:spcPct val="95000"/>
              </a:lnSpc>
              <a:spcBef>
                <a:spcPts val="0"/>
              </a:spcBef>
              <a:buNone/>
            </a:pPr>
            <a:r>
              <a:rPr lang="en-US" sz="3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Persona 2: ¿Qué tiempo hace en el invierno?</a:t>
            </a:r>
          </a:p>
          <a:p>
            <a:pPr lvl="0" rtl="0" algn="l">
              <a:lnSpc>
                <a:spcPct val="95000"/>
              </a:lnSpc>
              <a:spcBef>
                <a:spcPts val="0"/>
              </a:spcBef>
              <a:buNone/>
            </a:pPr>
            <a:r>
              <a:rPr lang="en-US" sz="3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Persona 1: (Answers)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ctrTitle"/>
          </p:nvPr>
        </p:nvSpPr>
        <p:spPr>
          <a:xfrm>
            <a:off x="552450" y="355600"/>
            <a:ext cx="90552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490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REPASO ESPAÑOL A INGLÉS</a:t>
            </a:r>
          </a:p>
        </p:txBody>
      </p:sp>
      <p:sp>
        <p:nvSpPr>
          <p:cNvPr id="174" name="Shape 174"/>
          <p:cNvSpPr txBox="1"/>
          <p:nvPr>
            <p:ph idx="1" type="subTitle"/>
          </p:nvPr>
        </p:nvSpPr>
        <p:spPr>
          <a:xfrm>
            <a:off x="552450" y="1828800"/>
            <a:ext cx="9055200" cy="48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HOLA HOLA HOLA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INGLÉS</a:t>
            </a:r>
          </a:p>
          <a:p>
            <a: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ctrTitle"/>
          </p:nvPr>
        </p:nvSpPr>
        <p:spPr>
          <a:xfrm>
            <a:off x="44450" y="355600"/>
            <a:ext cx="10071099" cy="132714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BAILE VIERNES</a:t>
            </a:r>
          </a:p>
        </p:txBody>
      </p:sp>
      <p:sp>
        <p:nvSpPr>
          <p:cNvPr id="91" name="Shape 91"/>
          <p:cNvSpPr txBox="1"/>
          <p:nvPr>
            <p:ph idx="1" type="subTitle"/>
          </p:nvPr>
        </p:nvSpPr>
        <p:spPr>
          <a:xfrm>
            <a:off x="552450" y="1828800"/>
            <a:ext cx="9055099" cy="48942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https://www.youtube.com/watch?v=moDuehwe5wk</a:t>
            </a:r>
          </a:p>
          <a:p>
            <a: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Write ¡Bachata! </a:t>
            </a: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or today’s bellwork.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ctrTitle"/>
          </p:nvPr>
        </p:nvSpPr>
        <p:spPr>
          <a:xfrm>
            <a:off x="806450" y="2016125"/>
            <a:ext cx="85471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600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Quiz Recap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ctrTitle"/>
          </p:nvPr>
        </p:nvSpPr>
        <p:spPr>
          <a:xfrm>
            <a:off x="806450" y="2016125"/>
            <a:ext cx="85470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600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La hora, el tiempo, y como somos</a:t>
            </a:r>
          </a:p>
        </p:txBody>
      </p:sp>
      <p:sp>
        <p:nvSpPr>
          <p:cNvPr id="102" name="Shape 102"/>
          <p:cNvSpPr txBox="1"/>
          <p:nvPr>
            <p:ph idx="1" type="subTitle"/>
          </p:nvPr>
        </p:nvSpPr>
        <p:spPr>
          <a:xfrm>
            <a:off x="382587" y="4368800"/>
            <a:ext cx="9563100" cy="18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Objetivo: </a:t>
            </a:r>
            <a:r>
              <a:rPr lang="en-US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Telling Time, Explaining the weather, describing people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ctrTitle"/>
          </p:nvPr>
        </p:nvSpPr>
        <p:spPr>
          <a:xfrm>
            <a:off x="44450" y="355600"/>
            <a:ext cx="10071000" cy="132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INGLÉS A ESPAÑOL</a:t>
            </a:r>
          </a:p>
        </p:txBody>
      </p:sp>
      <p:sp>
        <p:nvSpPr>
          <p:cNvPr id="108" name="Shape 108"/>
          <p:cNvSpPr txBox="1"/>
          <p:nvPr>
            <p:ph idx="1" type="subTitle"/>
          </p:nvPr>
        </p:nvSpPr>
        <p:spPr>
          <a:xfrm>
            <a:off x="552450" y="1828800"/>
            <a:ext cx="9055200" cy="48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UNO DOS TRES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ESPAÑOL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UNO DOS TRES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ADIOS INGLÉS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ctrTitle"/>
          </p:nvPr>
        </p:nvSpPr>
        <p:spPr>
          <a:xfrm>
            <a:off x="44450" y="355600"/>
            <a:ext cx="10071000" cy="132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Llamados y Respuestas</a:t>
            </a:r>
          </a:p>
        </p:txBody>
      </p:sp>
      <p:sp>
        <p:nvSpPr>
          <p:cNvPr id="114" name="Shape 114"/>
          <p:cNvSpPr txBox="1"/>
          <p:nvPr>
            <p:ph idx="1" type="subTitle"/>
          </p:nvPr>
        </p:nvSpPr>
        <p:spPr>
          <a:xfrm>
            <a:off x="552450" y="1828800"/>
            <a:ext cx="9055200" cy="48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Sr. Rivera dice “¡A E I O U!”</a:t>
            </a:r>
          </a:p>
          <a:p>
            <a:pPr lvl="2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Sr. Rivera says “A E I O U”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Clase dice “¡El burro sabe más que tu!</a:t>
            </a:r>
          </a:p>
          <a:p>
            <a:pPr lvl="2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Class says “The donkey knows more than you”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ctrTitle"/>
          </p:nvPr>
        </p:nvSpPr>
        <p:spPr>
          <a:xfrm>
            <a:off x="552450" y="355600"/>
            <a:ext cx="90552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lvl="0" rtl="0">
              <a:lnSpc>
                <a:spcPct val="95000"/>
              </a:lnSpc>
              <a:spcBef>
                <a:spcPts val="0"/>
              </a:spcBef>
              <a:buClr>
                <a:srgbClr val="FFFF99"/>
              </a:buClr>
              <a:buSzPct val="25000"/>
              <a:buFont typeface="Arial"/>
              <a:buNone/>
            </a:pPr>
            <a:r>
              <a:rPr lang="en-US" sz="490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Vocabulario de la semana</a:t>
            </a:r>
          </a:p>
        </p:txBody>
      </p:sp>
      <p:sp>
        <p:nvSpPr>
          <p:cNvPr id="120" name="Shape 120"/>
          <p:cNvSpPr txBox="1"/>
          <p:nvPr>
            <p:ph idx="1" type="subTitle"/>
          </p:nvPr>
        </p:nvSpPr>
        <p:spPr>
          <a:xfrm>
            <a:off x="552450" y="1828800"/>
            <a:ext cx="9055200" cy="48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¿Qué hora es?: What time is it?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¿A qué hora es?: When is...? At what time is...?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 (el) mediodía: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 (la) medianoche: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¿Qué estación es?: Which season is it?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¿</a:t>
            </a: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Qué</a:t>
            </a: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tiempo hace?: 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El invierno: The winter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La primavera: The spring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El verano: The summer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El otoño: The fall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he-spanish-numbers (1).gif" id="125" name="Shape 1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0159999" cy="7619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/>
          <p:nvPr/>
        </p:nvSpPr>
        <p:spPr>
          <a:xfrm>
            <a:off x="900425" y="66725"/>
            <a:ext cx="1267272" cy="4351860"/>
          </a:xfrm>
          <a:prstGeom prst="clou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7" name="Shape 127"/>
          <p:cNvSpPr/>
          <p:nvPr/>
        </p:nvSpPr>
        <p:spPr>
          <a:xfrm>
            <a:off x="3856125" y="221400"/>
            <a:ext cx="1549800" cy="4351860"/>
          </a:xfrm>
          <a:prstGeom prst="clou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4139" y="0"/>
            <a:ext cx="6491725" cy="76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