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7620000" cx="101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4" name="Shape 9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1" name="Shape 101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7" name="Shape 107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4" name="Shape 11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762000" y="2366963"/>
            <a:ext cx="8636100" cy="16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524000" y="4318000"/>
            <a:ext cx="7112100" cy="194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803275" y="4895850"/>
            <a:ext cx="8636100" cy="15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803275" y="3228975"/>
            <a:ext cx="8636100" cy="16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 rot="5400000">
            <a:off x="5269700" y="2645475"/>
            <a:ext cx="6097500" cy="215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 rot="5400000">
            <a:off x="875550" y="562725"/>
            <a:ext cx="6097500" cy="6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 rot="5400000">
            <a:off x="2793200" y="168975"/>
            <a:ext cx="4573500" cy="86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1990725" y="5334000"/>
            <a:ext cx="6096000" cy="630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1" name="Shape 31"/>
          <p:cNvSpPr/>
          <p:nvPr>
            <p:ph idx="2" type="pic"/>
          </p:nvPr>
        </p:nvSpPr>
        <p:spPr>
          <a:xfrm>
            <a:off x="1990725" y="681037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1990725" y="5964237"/>
            <a:ext cx="6096000" cy="8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508000" y="303212"/>
            <a:ext cx="3343200" cy="12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3971925" y="303212"/>
            <a:ext cx="5680200" cy="650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508000" y="1593850"/>
            <a:ext cx="3343200" cy="521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508000" y="304800"/>
            <a:ext cx="9144000" cy="126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508000" y="1704975"/>
            <a:ext cx="44895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508000" y="2416175"/>
            <a:ext cx="44895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3" type="body"/>
          </p:nvPr>
        </p:nvSpPr>
        <p:spPr>
          <a:xfrm>
            <a:off x="5160962" y="1704975"/>
            <a:ext cx="44910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4" type="body"/>
          </p:nvPr>
        </p:nvSpPr>
        <p:spPr>
          <a:xfrm>
            <a:off x="5160962" y="2416175"/>
            <a:ext cx="44910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0.png"/><Relationship Id="rId4" Type="http://schemas.openxmlformats.org/officeDocument/2006/relationships/image" Target="../media/image0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Bellwork</a:t>
            </a:r>
          </a:p>
        </p:txBody>
      </p:sp>
      <p:sp>
        <p:nvSpPr>
          <p:cNvPr id="85" name="Shape 85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Open your book to page 25 and complete number 5 about your pareja de cada. (face partner) At least 5 sentences. We will present these to the class.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ctrTitle"/>
          </p:nvPr>
        </p:nvSpPr>
        <p:spPr>
          <a:xfrm>
            <a:off x="44450" y="355600"/>
            <a:ext cx="10071000" cy="132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INGLÉS A ESPAÑOL</a:t>
            </a:r>
          </a:p>
        </p:txBody>
      </p:sp>
      <p:sp>
        <p:nvSpPr>
          <p:cNvPr id="91" name="Shape 91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UNO DOS TRES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ESPAÑOL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UNO DOS TRES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ADIOS INGLÉS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Capitulo 1 Vocabulario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rtl="0" algn="l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 escuela: school</a:t>
            </a:r>
          </a:p>
          <a:p>
            <a:pPr lvl="0" rtl="0" algn="l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Grande: large</a:t>
            </a:r>
          </a:p>
          <a:p>
            <a:pPr lvl="0" rtl="0" algn="l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pequeño/a: small</a:t>
            </a:r>
          </a:p>
          <a:p>
            <a:pPr lvl="0" rtl="0" algn="l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Interesante: interesting</a:t>
            </a:r>
          </a:p>
          <a:p>
            <a:pPr lvl="0" rtl="0" algn="l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aburrido/a: bored</a:t>
            </a:r>
          </a:p>
          <a:p>
            <a:pPr lvl="0" rtl="0" algn="l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Difícil, duro/a: hard</a:t>
            </a:r>
          </a:p>
          <a:p>
            <a:pPr lvl="0" rtl="0" algn="l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Fácil: easy</a:t>
            </a:r>
          </a:p>
          <a:p>
            <a:pPr lvl="0" rtl="0" algn="l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secundario/a: high school</a:t>
            </a:r>
          </a:p>
          <a:p>
            <a:pPr lvl="0" rtl="0" algn="l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nuevo/a: new</a:t>
            </a:r>
          </a:p>
          <a:p>
            <a:pPr lvl="0" rtl="0" algn="l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mismo/a: same</a:t>
            </a:r>
          </a:p>
        </p:txBody>
      </p:sp>
      <p:sp>
        <p:nvSpPr>
          <p:cNvPr id="98" name="Shape 98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También: also</a:t>
            </a:r>
          </a:p>
          <a:p>
            <a:pPr lvl="0" rtl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Bastante: enough</a:t>
            </a:r>
          </a:p>
          <a:p>
            <a:pPr lvl="0" rtl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Muy: very</a:t>
            </a:r>
          </a:p>
          <a:p>
            <a:pPr lvl="0" rtl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Pero: but</a:t>
            </a:r>
          </a:p>
          <a:p>
            <a:pPr lvl="0" rtl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¡Oye!: Hey!</a:t>
            </a:r>
          </a:p>
          <a:p>
            <a:pPr lvl="0" rtl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ambicioso/a: ambitious</a:t>
            </a:r>
          </a:p>
          <a:p>
            <a:pPr lvl="0" rtl="0">
              <a:lnSpc>
                <a:spcPct val="95000"/>
              </a:lnSpc>
              <a:spcBef>
                <a:spcPts val="0"/>
              </a:spcBef>
              <a:buClr>
                <a:schemeClr val="dk1"/>
              </a:buClr>
              <a:buSzPct val="35483"/>
              <a:buFont typeface="Arial"/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perezoso/a: lazy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ctrTitle"/>
          </p:nvPr>
        </p:nvSpPr>
        <p:spPr>
          <a:xfrm>
            <a:off x="44450" y="355600"/>
            <a:ext cx="10071000" cy="132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Llamado y respuestas</a:t>
            </a:r>
          </a:p>
        </p:txBody>
      </p:sp>
      <p:sp>
        <p:nvSpPr>
          <p:cNvPr id="104" name="Shape 104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“A E I O U”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“¿Los pollitos dicen?”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“Eruditos”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“¿Clase se puede?”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“Hola hola”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“Otra cosa”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“Achu” </a:t>
            </a: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“Achu” “Achu”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“¿Qué tal?”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“No me digas”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Simón Dice</a:t>
            </a:r>
          </a:p>
        </p:txBody>
      </p:sp>
      <p:sp>
        <p:nvSpPr>
          <p:cNvPr id="110" name="Shape 110"/>
          <p:cNvSpPr txBox="1"/>
          <p:nvPr>
            <p:ph idx="1" type="subTitle"/>
          </p:nvPr>
        </p:nvSpPr>
        <p:spPr>
          <a:xfrm>
            <a:off x="552450" y="13629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rtl="0" algn="l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Simon says in Spanish. Key phrases.</a:t>
            </a:r>
          </a:p>
          <a:p>
            <a:pPr lvl="0" rtl="0" algn="l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Levántate-stand up</a:t>
            </a:r>
          </a:p>
          <a:p>
            <a:pPr lvl="0" rtl="0" algn="l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Siéntate-sit down</a:t>
            </a:r>
          </a:p>
          <a:p>
            <a:pPr lvl="0" rtl="0" algn="l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Abre-open</a:t>
            </a:r>
          </a:p>
          <a:p>
            <a:pPr lvl="0" rtl="0" algn="l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Cierra-close</a:t>
            </a:r>
          </a:p>
          <a:p>
            <a:pPr lvl="0" rtl="0" algn="l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Cuenta hasta-count until...</a:t>
            </a:r>
          </a:p>
          <a:p>
            <a:pPr lvl="0" rtl="0" algn="l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Saca-take out/stick out</a:t>
            </a:r>
          </a:p>
          <a:p>
            <a:pPr lvl="0" rtl="0" algn="l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Piso-floor</a:t>
            </a:r>
          </a:p>
          <a:p>
            <a:pPr lvl="0" rtl="0" algn="l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Silla-chair</a:t>
            </a:r>
          </a:p>
          <a:p>
            <a:pPr lvl="0" rtl="0" algn="l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Derecha-right</a:t>
            </a:r>
          </a:p>
          <a:p>
            <a:pPr lvl="0" rtl="0" algn="l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Izquierda-left</a:t>
            </a:r>
          </a:p>
          <a:p>
            <a:pPr lvl="0" rtl="0" algn="l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Pie-foot</a:t>
            </a:r>
          </a:p>
          <a:p>
            <a:pPr lvl="0" rtl="0" algn="l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mano-hand</a:t>
            </a:r>
          </a:p>
          <a:p>
            <a:pPr lvl="0" rtl="0" algn="l">
              <a:lnSpc>
                <a:spcPct val="95000"/>
              </a:lnSpc>
              <a:spcBef>
                <a:spcPts val="0"/>
              </a:spcBef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simon dice.png" id="111" name="Shape 11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18649" y="1742600"/>
            <a:ext cx="4388999" cy="4388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REPASO ESPAÑOL A INGLÉS</a:t>
            </a:r>
          </a:p>
        </p:txBody>
      </p:sp>
      <p:sp>
        <p:nvSpPr>
          <p:cNvPr id="117" name="Shape 117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HOLA HOLA HOLA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INGLÉS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